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71"/>
  </p:notesMasterIdLst>
  <p:sldIdLst>
    <p:sldId id="256" r:id="rId2"/>
    <p:sldId id="324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318" r:id="rId15"/>
    <p:sldId id="272" r:id="rId16"/>
    <p:sldId id="319" r:id="rId17"/>
    <p:sldId id="273" r:id="rId18"/>
    <p:sldId id="274" r:id="rId19"/>
    <p:sldId id="320" r:id="rId20"/>
    <p:sldId id="275" r:id="rId21"/>
    <p:sldId id="276" r:id="rId22"/>
    <p:sldId id="277" r:id="rId23"/>
    <p:sldId id="278" r:id="rId24"/>
    <p:sldId id="345" r:id="rId25"/>
    <p:sldId id="346" r:id="rId26"/>
    <p:sldId id="347" r:id="rId27"/>
    <p:sldId id="350" r:id="rId28"/>
    <p:sldId id="349" r:id="rId29"/>
    <p:sldId id="279" r:id="rId30"/>
    <p:sldId id="280" r:id="rId31"/>
    <p:sldId id="327" r:id="rId32"/>
    <p:sldId id="334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282" r:id="rId41"/>
    <p:sldId id="283" r:id="rId42"/>
    <p:sldId id="351" r:id="rId43"/>
    <p:sldId id="284" r:id="rId44"/>
    <p:sldId id="288" r:id="rId45"/>
    <p:sldId id="352" r:id="rId46"/>
    <p:sldId id="290" r:id="rId47"/>
    <p:sldId id="291" r:id="rId48"/>
    <p:sldId id="292" r:id="rId49"/>
    <p:sldId id="295" r:id="rId50"/>
    <p:sldId id="296" r:id="rId51"/>
    <p:sldId id="297" r:id="rId52"/>
    <p:sldId id="356" r:id="rId53"/>
    <p:sldId id="298" r:id="rId54"/>
    <p:sldId id="299" r:id="rId55"/>
    <p:sldId id="322" r:id="rId56"/>
    <p:sldId id="309" r:id="rId57"/>
    <p:sldId id="354" r:id="rId58"/>
    <p:sldId id="355" r:id="rId59"/>
    <p:sldId id="353" r:id="rId60"/>
    <p:sldId id="357" r:id="rId61"/>
    <p:sldId id="312" r:id="rId62"/>
    <p:sldId id="315" r:id="rId63"/>
    <p:sldId id="323" r:id="rId64"/>
    <p:sldId id="358" r:id="rId65"/>
    <p:sldId id="359" r:id="rId66"/>
    <p:sldId id="360" r:id="rId67"/>
    <p:sldId id="300" r:id="rId68"/>
    <p:sldId id="301" r:id="rId69"/>
    <p:sldId id="302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42"/>
    <p:restoredTop sz="83151"/>
  </p:normalViewPr>
  <p:slideViewPr>
    <p:cSldViewPr snapToGrid="0">
      <p:cViewPr varScale="1">
        <p:scale>
          <a:sx n="105" d="100"/>
          <a:sy n="105" d="100"/>
        </p:scale>
        <p:origin x="10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9/22/25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I’m going to flash an image on the screen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I’m going to flash an image on the screen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9142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on next slide but threes </a:t>
            </a:r>
            <a:endParaRPr dirty="0"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on next slide but threes </a:t>
            </a:r>
            <a:endParaRPr dirty="0"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8189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8660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AE8CFA02-F9E6-1B06-0D30-F26D7778A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>
            <a:extLst>
              <a:ext uri="{FF2B5EF4-FFF2-40B4-BE49-F238E27FC236}">
                <a16:creationId xmlns:a16="http://schemas.microsoft.com/office/drawing/2014/main" id="{7AE68321-FA8C-8C87-F6F9-07872F4ACB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>
            <a:extLst>
              <a:ext uri="{FF2B5EF4-FFF2-40B4-BE49-F238E27FC236}">
                <a16:creationId xmlns:a16="http://schemas.microsoft.com/office/drawing/2014/main" id="{044AB72E-C848-D252-119E-91E20C1147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>
            <a:extLst>
              <a:ext uri="{FF2B5EF4-FFF2-40B4-BE49-F238E27FC236}">
                <a16:creationId xmlns:a16="http://schemas.microsoft.com/office/drawing/2014/main" id="{4E80102D-CDBF-7C96-1663-41F151F85C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472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6C6855A5-3CB3-23EF-ACEF-86AF110D3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:notes">
            <a:extLst>
              <a:ext uri="{FF2B5EF4-FFF2-40B4-BE49-F238E27FC236}">
                <a16:creationId xmlns:a16="http://schemas.microsoft.com/office/drawing/2014/main" id="{DCFA09A3-6BF7-5668-8B0A-3BD87ECE65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:notes">
            <a:extLst>
              <a:ext uri="{FF2B5EF4-FFF2-40B4-BE49-F238E27FC236}">
                <a16:creationId xmlns:a16="http://schemas.microsoft.com/office/drawing/2014/main" id="{DD63ED02-BA6B-54B3-64A5-454B21C24B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51944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30D10DBC-3630-F1C6-D26D-E7B66F893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:notes">
            <a:extLst>
              <a:ext uri="{FF2B5EF4-FFF2-40B4-BE49-F238E27FC236}">
                <a16:creationId xmlns:a16="http://schemas.microsoft.com/office/drawing/2014/main" id="{45F98B9E-5E82-C5AE-3293-A7F9781797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4" name="Google Shape;314;p29:notes">
            <a:extLst>
              <a:ext uri="{FF2B5EF4-FFF2-40B4-BE49-F238E27FC236}">
                <a16:creationId xmlns:a16="http://schemas.microsoft.com/office/drawing/2014/main" id="{AFFB3879-57DB-E504-5114-4B10233C42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6588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>
          <a:extLst>
            <a:ext uri="{FF2B5EF4-FFF2-40B4-BE49-F238E27FC236}">
              <a16:creationId xmlns:a16="http://schemas.microsoft.com/office/drawing/2014/main" id="{777F2AB1-9BE0-7175-1303-1919A5C80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:notes">
            <a:extLst>
              <a:ext uri="{FF2B5EF4-FFF2-40B4-BE49-F238E27FC236}">
                <a16:creationId xmlns:a16="http://schemas.microsoft.com/office/drawing/2014/main" id="{1D1A3607-0FFC-BCD4-FC40-201C3C338F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:notes">
            <a:extLst>
              <a:ext uri="{FF2B5EF4-FFF2-40B4-BE49-F238E27FC236}">
                <a16:creationId xmlns:a16="http://schemas.microsoft.com/office/drawing/2014/main" id="{71A4248D-2A15-AA22-CC39-93F914ED2D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5384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>
          <a:extLst>
            <a:ext uri="{FF2B5EF4-FFF2-40B4-BE49-F238E27FC236}">
              <a16:creationId xmlns:a16="http://schemas.microsoft.com/office/drawing/2014/main" id="{C73D7C71-04A8-8D3B-C48F-74D2CEF6B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:notes">
            <a:extLst>
              <a:ext uri="{FF2B5EF4-FFF2-40B4-BE49-F238E27FC236}">
                <a16:creationId xmlns:a16="http://schemas.microsoft.com/office/drawing/2014/main" id="{1C38AA43-404F-E05C-5831-B1BD82B362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1:notes">
            <a:extLst>
              <a:ext uri="{FF2B5EF4-FFF2-40B4-BE49-F238E27FC236}">
                <a16:creationId xmlns:a16="http://schemas.microsoft.com/office/drawing/2014/main" id="{BB1F6426-9E43-C67F-49EE-612D370B2A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735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changing? (railing moves)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Reification –  we prefer complete shapes, so we fill in the gaps between elements to complete the 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Emergence – See the big picture first, connect small parts into a big picture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Multistability</a:t>
            </a:r>
            <a:r>
              <a:rPr lang="en-US" dirty="0"/>
              <a:t> – Many ways to interpret, but only see one at a time; front is back, front is front, diamond in middle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Invariance – see basic shapes as identical regardless of transformations </a:t>
            </a:r>
            <a:endParaRPr dirty="0"/>
          </a:p>
        </p:txBody>
      </p:sp>
      <p:sp>
        <p:nvSpPr>
          <p:cNvPr id="223" name="Google Shape;2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many groups and what are they?</a:t>
            </a:r>
            <a:endParaRPr dirty="0"/>
          </a:p>
        </p:txBody>
      </p:sp>
      <p:sp>
        <p:nvSpPr>
          <p:cNvPr id="330" name="Google Shape;33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Lines seem different sizes </a:t>
            </a:r>
            <a:endParaRPr dirty="0"/>
          </a:p>
        </p:txBody>
      </p:sp>
      <p:sp>
        <p:nvSpPr>
          <p:cNvPr id="465" name="Google Shape;46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right angles </a:t>
            </a:r>
            <a:endParaRPr dirty="0"/>
          </a:p>
        </p:txBody>
      </p:sp>
      <p:sp>
        <p:nvSpPr>
          <p:cNvPr id="472" name="Google Shape;47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>
          <a:extLst>
            <a:ext uri="{FF2B5EF4-FFF2-40B4-BE49-F238E27FC236}">
              <a16:creationId xmlns:a16="http://schemas.microsoft.com/office/drawing/2014/main" id="{3AD8D80E-B740-5242-984F-D487CDD46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:notes">
            <a:extLst>
              <a:ext uri="{FF2B5EF4-FFF2-40B4-BE49-F238E27FC236}">
                <a16:creationId xmlns:a16="http://schemas.microsoft.com/office/drawing/2014/main" id="{4571CA48-EAED-E42D-3EB8-97DB99B4FA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same length or different?</a:t>
            </a:r>
            <a:endParaRPr dirty="0"/>
          </a:p>
        </p:txBody>
      </p:sp>
      <p:sp>
        <p:nvSpPr>
          <p:cNvPr id="472" name="Google Shape;472;p39:notes">
            <a:extLst>
              <a:ext uri="{FF2B5EF4-FFF2-40B4-BE49-F238E27FC236}">
                <a16:creationId xmlns:a16="http://schemas.microsoft.com/office/drawing/2014/main" id="{FD70CB9E-66A4-D2AC-0428-759BEA1637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50233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>
          <a:extLst>
            <a:ext uri="{FF2B5EF4-FFF2-40B4-BE49-F238E27FC236}">
              <a16:creationId xmlns:a16="http://schemas.microsoft.com/office/drawing/2014/main" id="{B698F6AA-EE64-2618-179C-E52E20743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:notes">
            <a:extLst>
              <a:ext uri="{FF2B5EF4-FFF2-40B4-BE49-F238E27FC236}">
                <a16:creationId xmlns:a16="http://schemas.microsoft.com/office/drawing/2014/main" id="{72875117-D80A-E526-D29A-D02EA409F8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you see all 12 black dots? </a:t>
            </a:r>
            <a:endParaRPr dirty="0"/>
          </a:p>
        </p:txBody>
      </p:sp>
      <p:sp>
        <p:nvSpPr>
          <p:cNvPr id="542" name="Google Shape;542;p44:notes">
            <a:extLst>
              <a:ext uri="{FF2B5EF4-FFF2-40B4-BE49-F238E27FC236}">
                <a16:creationId xmlns:a16="http://schemas.microsoft.com/office/drawing/2014/main" id="{2549E6DB-0529-301B-FAD3-67FE96CAED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7653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F0502020204030204" pitchFamily="34" charset="0"/>
              </a:rPr>
              <a:t>Rods work at very low levels of light. We use these for night vision because only a few bits of light (photons) can activate a rod. Rods don't help with color vision, which is why at night, we see everything in a gray scale. The human eye has over 100 million rod cells.</a:t>
            </a:r>
          </a:p>
          <a:p>
            <a:pPr algn="l"/>
            <a:endParaRPr lang="en-US" b="0" i="0" dirty="0">
              <a:solidFill>
                <a:srgbClr val="2A2A2A"/>
              </a:solidFill>
              <a:effectLst/>
              <a:latin typeface="Roboto" panose="020F0502020204030204" pitchFamily="34" charset="0"/>
            </a:endParaRPr>
          </a:p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00000000000000000" pitchFamily="2" charset="0"/>
              </a:rPr>
              <a:t>Cones require a lot more light and they are used to see color. We have three types of cones: blue, green, and red. The human eye only has about 6 million cones. Many of these are packed into the fovea, a small pit in the back of the eye that helps with the sharpness or detail of images.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1" name="Google Shape;69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the difference between top and bottom rectangle the same in all cases?</a:t>
            </a:r>
            <a:endParaRPr dirty="0"/>
          </a:p>
        </p:txBody>
      </p:sp>
      <p:sp>
        <p:nvSpPr>
          <p:cNvPr id="728" name="Google Shape;72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>
          <a:extLst>
            <a:ext uri="{FF2B5EF4-FFF2-40B4-BE49-F238E27FC236}">
              <a16:creationId xmlns:a16="http://schemas.microsoft.com/office/drawing/2014/main" id="{28CF4A50-8CFD-2392-5D95-79B3A8EC3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>
            <a:extLst>
              <a:ext uri="{FF2B5EF4-FFF2-40B4-BE49-F238E27FC236}">
                <a16:creationId xmlns:a16="http://schemas.microsoft.com/office/drawing/2014/main" id="{A4F58031-922E-9978-C094-231C9D83B8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Green and text fade into background; pink pops </a:t>
            </a:r>
            <a:endParaRPr dirty="0"/>
          </a:p>
        </p:txBody>
      </p:sp>
      <p:sp>
        <p:nvSpPr>
          <p:cNvPr id="857" name="Google Shape;857;p17:notes">
            <a:extLst>
              <a:ext uri="{FF2B5EF4-FFF2-40B4-BE49-F238E27FC236}">
                <a16:creationId xmlns:a16="http://schemas.microsoft.com/office/drawing/2014/main" id="{7EF8AFF0-1EAE-FECB-6873-C744CE228B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34664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2505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7" name="Google Shape;8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>
          <a:extLst>
            <a:ext uri="{FF2B5EF4-FFF2-40B4-BE49-F238E27FC236}">
              <a16:creationId xmlns:a16="http://schemas.microsoft.com/office/drawing/2014/main" id="{E4652596-81A7-9318-D756-4F0AC9ECC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>
            <a:extLst>
              <a:ext uri="{FF2B5EF4-FFF2-40B4-BE49-F238E27FC236}">
                <a16:creationId xmlns:a16="http://schemas.microsoft.com/office/drawing/2014/main" id="{6BBC537C-7F0F-A8CC-051B-525174C128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7" name="Google Shape;857;p17:notes">
            <a:extLst>
              <a:ext uri="{FF2B5EF4-FFF2-40B4-BE49-F238E27FC236}">
                <a16:creationId xmlns:a16="http://schemas.microsoft.com/office/drawing/2014/main" id="{28642743-6D36-BF8E-6E3A-24A4512212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7822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>
          <a:extLst>
            <a:ext uri="{FF2B5EF4-FFF2-40B4-BE49-F238E27FC236}">
              <a16:creationId xmlns:a16="http://schemas.microsoft.com/office/drawing/2014/main" id="{BE90F833-7641-5F57-8DCE-610414837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>
            <a:extLst>
              <a:ext uri="{FF2B5EF4-FFF2-40B4-BE49-F238E27FC236}">
                <a16:creationId xmlns:a16="http://schemas.microsoft.com/office/drawing/2014/main" id="{A70909BD-41B7-995B-1FFA-A39A725B47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7" name="Google Shape;857;p17:notes">
            <a:extLst>
              <a:ext uri="{FF2B5EF4-FFF2-40B4-BE49-F238E27FC236}">
                <a16:creationId xmlns:a16="http://schemas.microsoft.com/office/drawing/2014/main" id="{F0E47851-DD06-A0D8-3BB4-BEF6CA14F4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31801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>
          <a:extLst>
            <a:ext uri="{FF2B5EF4-FFF2-40B4-BE49-F238E27FC236}">
              <a16:creationId xmlns:a16="http://schemas.microsoft.com/office/drawing/2014/main" id="{24D2B6EA-6AFE-D005-2A5F-38C473D02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>
            <a:extLst>
              <a:ext uri="{FF2B5EF4-FFF2-40B4-BE49-F238E27FC236}">
                <a16:creationId xmlns:a16="http://schemas.microsoft.com/office/drawing/2014/main" id="{F89E3347-7D3D-D0D0-89B2-5DE59D13AD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Similar colors – one jumps out </a:t>
            </a:r>
            <a:r>
              <a:rPr lang="en-US" dirty="0" err="1"/>
              <a:t>bc</a:t>
            </a:r>
            <a:r>
              <a:rPr lang="en-US" dirty="0"/>
              <a:t> most saturated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 to distinguish </a:t>
            </a:r>
            <a:endParaRPr dirty="0"/>
          </a:p>
        </p:txBody>
      </p:sp>
      <p:sp>
        <p:nvSpPr>
          <p:cNvPr id="857" name="Google Shape;857;p17:notes">
            <a:extLst>
              <a:ext uri="{FF2B5EF4-FFF2-40B4-BE49-F238E27FC236}">
                <a16:creationId xmlns:a16="http://schemas.microsoft.com/office/drawing/2014/main" id="{55F9C7D6-C2E0-E402-A6BB-9D6AD1CD20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1778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>
          <a:extLst>
            <a:ext uri="{FF2B5EF4-FFF2-40B4-BE49-F238E27FC236}">
              <a16:creationId xmlns:a16="http://schemas.microsoft.com/office/drawing/2014/main" id="{B787F57B-8A86-A4D7-35FD-75824EBC3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>
            <a:extLst>
              <a:ext uri="{FF2B5EF4-FFF2-40B4-BE49-F238E27FC236}">
                <a16:creationId xmlns:a16="http://schemas.microsoft.com/office/drawing/2014/main" id="{C3AFFD4D-D55F-6423-6F90-667C868FDF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Similar colors – one jumps out </a:t>
            </a:r>
            <a:r>
              <a:rPr lang="en-US" dirty="0" err="1"/>
              <a:t>bc</a:t>
            </a:r>
            <a:r>
              <a:rPr lang="en-US" dirty="0"/>
              <a:t> most saturated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 to distinguish </a:t>
            </a:r>
            <a:endParaRPr dirty="0"/>
          </a:p>
        </p:txBody>
      </p:sp>
      <p:sp>
        <p:nvSpPr>
          <p:cNvPr id="857" name="Google Shape;857;p17:notes">
            <a:extLst>
              <a:ext uri="{FF2B5EF4-FFF2-40B4-BE49-F238E27FC236}">
                <a16:creationId xmlns:a16="http://schemas.microsoft.com/office/drawing/2014/main" id="{AE1A4940-9AEE-C409-464C-0B12E19DFE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50741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24576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>
          <a:extLst>
            <a:ext uri="{FF2B5EF4-FFF2-40B4-BE49-F238E27FC236}">
              <a16:creationId xmlns:a16="http://schemas.microsoft.com/office/drawing/2014/main" id="{24319AC1-0747-D879-5383-9DD4B242F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>
            <a:extLst>
              <a:ext uri="{FF2B5EF4-FFF2-40B4-BE49-F238E27FC236}">
                <a16:creationId xmlns:a16="http://schemas.microsoft.com/office/drawing/2014/main" id="{7D61E9D6-8D0D-C282-23AE-AD387E2224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>
            <a:extLst>
              <a:ext uri="{FF2B5EF4-FFF2-40B4-BE49-F238E27FC236}">
                <a16:creationId xmlns:a16="http://schemas.microsoft.com/office/drawing/2014/main" id="{26170C29-A158-29CE-377B-FD93BE3D2C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72360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>
          <a:extLst>
            <a:ext uri="{FF2B5EF4-FFF2-40B4-BE49-F238E27FC236}">
              <a16:creationId xmlns:a16="http://schemas.microsoft.com/office/drawing/2014/main" id="{AC065B6F-EF92-45B7-5F84-68EFAEE07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>
            <a:extLst>
              <a:ext uri="{FF2B5EF4-FFF2-40B4-BE49-F238E27FC236}">
                <a16:creationId xmlns:a16="http://schemas.microsoft.com/office/drawing/2014/main" id="{80CFC7FC-2083-1A2B-FD0E-20F81378DD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>
            <a:extLst>
              <a:ext uri="{FF2B5EF4-FFF2-40B4-BE49-F238E27FC236}">
                <a16:creationId xmlns:a16="http://schemas.microsoft.com/office/drawing/2014/main" id="{BDEC0CB8-1294-C967-E730-3679107E17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4542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>
          <a:extLst>
            <a:ext uri="{FF2B5EF4-FFF2-40B4-BE49-F238E27FC236}">
              <a16:creationId xmlns:a16="http://schemas.microsoft.com/office/drawing/2014/main" id="{BBF4404D-F181-389C-6FB7-D99CF8501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>
            <a:extLst>
              <a:ext uri="{FF2B5EF4-FFF2-40B4-BE49-F238E27FC236}">
                <a16:creationId xmlns:a16="http://schemas.microsoft.com/office/drawing/2014/main" id="{D56848E2-34C4-80E1-5DAB-6598D828D4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>
            <a:extLst>
              <a:ext uri="{FF2B5EF4-FFF2-40B4-BE49-F238E27FC236}">
                <a16:creationId xmlns:a16="http://schemas.microsoft.com/office/drawing/2014/main" id="{7C0FE8B4-019D-21C7-F526-557686A8ED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18887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Flash image on next screen </a:t>
            </a:r>
            <a:endParaRPr dirty="0"/>
          </a:p>
        </p:txBody>
      </p:sp>
      <p:sp>
        <p:nvSpPr>
          <p:cNvPr id="150" name="Google Shape;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Clocked my spacebar double-tap ability at about 80ms on average.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Without knowing what you were going to see, you likely attuned to the red dot in the field of blue dots.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 power of preattentive processing.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9/22/25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discover/viz-of-the-day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brewer.org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</a:t>
            </a:r>
            <a:r>
              <a:rPr lang="en-US"/>
              <a:t>– Perception and Color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 descr="Capture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77661" y="93784"/>
            <a:ext cx="9179169" cy="668215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36802C-A746-80BB-073E-274A7E1CFCA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470030" y="28721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What did you see?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797" b="5796"/>
          <a:stretch/>
        </p:blipFill>
        <p:spPr>
          <a:xfrm>
            <a:off x="3610708" y="1277816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37799-5320-1478-81F7-05E27A7F34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4015154" y="2639598"/>
            <a:ext cx="70104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“An understanding of what is processed pre-attentively is probably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most important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contribution that visual science can make to data visualization” (Ware, 2004, p. 19)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B0A06-519B-284C-B913-DB8A42F4668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3709481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2742" indent="-352742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Target detection (presence or absence)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Boundary detection / grouping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Region tracking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Counting and estimation</a:t>
            </a:r>
            <a:endParaRPr dirty="0"/>
          </a:p>
        </p:txBody>
      </p:sp>
      <p:sp>
        <p:nvSpPr>
          <p:cNvPr id="231" name="Google Shape;231;p2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EB9EA-CDAE-E4D0-C9B5-3C429EBEFA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facilitates: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3709481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2742" indent="-352742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Target detection (presence or absence)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Boundary detection / grouping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Region tracking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Counting and estimation</a:t>
            </a:r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On the next slide I want you to count how many zeros you see as fast as you can. Raise your hand (do not shout the number) when you have the answer.  </a:t>
            </a:r>
            <a:endParaRPr dirty="0"/>
          </a:p>
        </p:txBody>
      </p:sp>
      <p:sp>
        <p:nvSpPr>
          <p:cNvPr id="231" name="Google Shape;231;p2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EB9EA-CDAE-E4D0-C9B5-3C429EBEFA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facilitates:</a:t>
            </a:r>
          </a:p>
        </p:txBody>
      </p:sp>
    </p:spTree>
    <p:extLst>
      <p:ext uri="{BB962C8B-B14F-4D97-AF65-F5344CB8AC3E}">
        <p14:creationId xmlns:p14="http://schemas.microsoft.com/office/powerpoint/2010/main" val="1650403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3528646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1281768756138976546984506985624982826762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9809858458224519856458945098459985943585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9891330249945959595772564675750678974567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8845789819821677654876364968560912949686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zeros are there?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C2FB-DD66-5A4D-5927-DD2A7005FD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counting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3528646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We’ll do the same on the next slide for threes.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C2FB-DD66-5A4D-5927-DD2A7005FD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counting</a:t>
            </a:r>
          </a:p>
        </p:txBody>
      </p:sp>
    </p:spTree>
    <p:extLst>
      <p:ext uri="{BB962C8B-B14F-4D97-AF65-F5344CB8AC3E}">
        <p14:creationId xmlns:p14="http://schemas.microsoft.com/office/powerpoint/2010/main" val="2647059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body" idx="1"/>
          </p:nvPr>
        </p:nvSpPr>
        <p:spPr>
          <a:xfrm>
            <a:off x="3493477" y="104177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12817687561</a:t>
            </a:r>
            <a:r>
              <a:rPr lang="en-US" sz="24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8976546984506985604982826762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980985845822450985645894509845098094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585 </a:t>
            </a: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90910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0209905959595772564675050678904567 </a:t>
            </a: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8845789809821677654876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64908560912949686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threes are there?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133B8-68C6-EF1B-1F9A-67DD5243880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counting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3512820" y="1710861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 1: </a:t>
            </a:r>
            <a:r>
              <a:rPr lang="en-US" sz="2400" dirty="0">
                <a:ea typeface="Arial"/>
                <a:cs typeface="Arial"/>
                <a:sym typeface="Arial"/>
              </a:rPr>
              <a:t>how do we (vis designers) use pre-attentive processing to our advantage?</a:t>
            </a:r>
            <a:endParaRPr sz="24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 2: </a:t>
            </a:r>
            <a:r>
              <a:rPr lang="en-US" sz="2400" dirty="0">
                <a:ea typeface="Arial"/>
                <a:cs typeface="Arial"/>
                <a:sym typeface="Arial"/>
              </a:rPr>
              <a:t>what do we need to watch out for?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D7E1D-EA9F-248C-9353-27FE516AB3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3911405" y="2450122"/>
            <a:ext cx="7319303" cy="39037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There’s only one instance of something on each of the next slides. What is it? 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D7E1D-EA9F-248C-9353-27FE516AB3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92641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What is perception?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How does it work?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Pre-attentive processing</a:t>
            </a:r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Gestalt Psychology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Attentive processing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Color 101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How we see color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What this means for visualization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More perceptual problems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Takeaways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722EF7-01B8-5B77-7435-E385ECDDC94D}"/>
              </a:ext>
            </a:extLst>
          </p:cNvPr>
          <p:cNvSpPr/>
          <p:nvPr/>
        </p:nvSpPr>
        <p:spPr>
          <a:xfrm>
            <a:off x="8839200" y="1723292"/>
            <a:ext cx="2895600" cy="344658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I’m going to flash a bunch of slides quickly today. If that doesn’t work for you, you are welcome to step out, close your eyes, etc.. (none of us will be offended and I will fill you in on anything crucial you missed!) </a:t>
            </a:r>
          </a:p>
        </p:txBody>
      </p:sp>
    </p:spTree>
    <p:extLst>
      <p:ext uri="{BB962C8B-B14F-4D97-AF65-F5344CB8AC3E}">
        <p14:creationId xmlns:p14="http://schemas.microsoft.com/office/powerpoint/2010/main" val="1066703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/>
          <p:nvPr/>
        </p:nvSpPr>
        <p:spPr>
          <a:xfrm>
            <a:off x="40737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2"/>
          <p:cNvSpPr/>
          <p:nvPr/>
        </p:nvSpPr>
        <p:spPr>
          <a:xfrm>
            <a:off x="482624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557871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633119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70836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2"/>
          <p:cNvSpPr/>
          <p:nvPr/>
        </p:nvSpPr>
        <p:spPr>
          <a:xfrm>
            <a:off x="40737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4826243" y="202639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557871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633119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70836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40737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482624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557871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70836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40737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482624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557871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633119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70836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/>
          <p:nvPr/>
        </p:nvSpPr>
        <p:spPr>
          <a:xfrm>
            <a:off x="633119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2"/>
          <p:cNvSpPr/>
          <p:nvPr/>
        </p:nvSpPr>
        <p:spPr>
          <a:xfrm>
            <a:off x="40737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482624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2"/>
          <p:cNvSpPr/>
          <p:nvPr/>
        </p:nvSpPr>
        <p:spPr>
          <a:xfrm>
            <a:off x="557871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633119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70836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40737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482624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557871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633119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70836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783614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858861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934109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2"/>
          <p:cNvSpPr/>
          <p:nvPr/>
        </p:nvSpPr>
        <p:spPr>
          <a:xfrm>
            <a:off x="783614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2"/>
          <p:cNvSpPr/>
          <p:nvPr/>
        </p:nvSpPr>
        <p:spPr>
          <a:xfrm>
            <a:off x="858861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/>
          <p:nvPr/>
        </p:nvSpPr>
        <p:spPr>
          <a:xfrm>
            <a:off x="934109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2"/>
          <p:cNvSpPr/>
          <p:nvPr/>
        </p:nvSpPr>
        <p:spPr>
          <a:xfrm>
            <a:off x="783614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2"/>
          <p:cNvSpPr/>
          <p:nvPr/>
        </p:nvSpPr>
        <p:spPr>
          <a:xfrm>
            <a:off x="934109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2"/>
          <p:cNvSpPr/>
          <p:nvPr/>
        </p:nvSpPr>
        <p:spPr>
          <a:xfrm>
            <a:off x="783614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858861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2"/>
          <p:cNvSpPr/>
          <p:nvPr/>
        </p:nvSpPr>
        <p:spPr>
          <a:xfrm>
            <a:off x="934109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858861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2"/>
          <p:cNvSpPr/>
          <p:nvPr/>
        </p:nvSpPr>
        <p:spPr>
          <a:xfrm>
            <a:off x="783614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2"/>
          <p:cNvSpPr/>
          <p:nvPr/>
        </p:nvSpPr>
        <p:spPr>
          <a:xfrm>
            <a:off x="858861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2"/>
          <p:cNvSpPr/>
          <p:nvPr/>
        </p:nvSpPr>
        <p:spPr>
          <a:xfrm>
            <a:off x="934109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783614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2"/>
          <p:cNvSpPr/>
          <p:nvPr/>
        </p:nvSpPr>
        <p:spPr>
          <a:xfrm>
            <a:off x="858861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2"/>
          <p:cNvSpPr/>
          <p:nvPr/>
        </p:nvSpPr>
        <p:spPr>
          <a:xfrm>
            <a:off x="934109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2"/>
          <p:cNvSpPr/>
          <p:nvPr/>
        </p:nvSpPr>
        <p:spPr>
          <a:xfrm>
            <a:off x="100935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100935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100935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2"/>
          <p:cNvSpPr/>
          <p:nvPr/>
        </p:nvSpPr>
        <p:spPr>
          <a:xfrm>
            <a:off x="100935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100935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2"/>
          <p:cNvSpPr/>
          <p:nvPr/>
        </p:nvSpPr>
        <p:spPr>
          <a:xfrm>
            <a:off x="100935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929C6-00E8-9582-D78C-5B13B91008A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hue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/>
          <p:nvPr/>
        </p:nvSpPr>
        <p:spPr>
          <a:xfrm>
            <a:off x="42027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3"/>
          <p:cNvSpPr/>
          <p:nvPr/>
        </p:nvSpPr>
        <p:spPr>
          <a:xfrm>
            <a:off x="495519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3"/>
          <p:cNvSpPr/>
          <p:nvPr/>
        </p:nvSpPr>
        <p:spPr>
          <a:xfrm>
            <a:off x="570767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646014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3"/>
          <p:cNvSpPr/>
          <p:nvPr/>
        </p:nvSpPr>
        <p:spPr>
          <a:xfrm>
            <a:off x="72126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3"/>
          <p:cNvSpPr/>
          <p:nvPr/>
        </p:nvSpPr>
        <p:spPr>
          <a:xfrm>
            <a:off x="42027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3"/>
          <p:cNvSpPr/>
          <p:nvPr/>
        </p:nvSpPr>
        <p:spPr>
          <a:xfrm>
            <a:off x="495519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570767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3"/>
          <p:cNvSpPr/>
          <p:nvPr/>
        </p:nvSpPr>
        <p:spPr>
          <a:xfrm>
            <a:off x="646014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72126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"/>
          <p:cNvSpPr/>
          <p:nvPr/>
        </p:nvSpPr>
        <p:spPr>
          <a:xfrm>
            <a:off x="42027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3"/>
          <p:cNvSpPr/>
          <p:nvPr/>
        </p:nvSpPr>
        <p:spPr>
          <a:xfrm>
            <a:off x="495519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3"/>
          <p:cNvSpPr/>
          <p:nvPr/>
        </p:nvSpPr>
        <p:spPr>
          <a:xfrm>
            <a:off x="570767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3"/>
          <p:cNvSpPr/>
          <p:nvPr/>
        </p:nvSpPr>
        <p:spPr>
          <a:xfrm>
            <a:off x="72126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3"/>
          <p:cNvSpPr/>
          <p:nvPr/>
        </p:nvSpPr>
        <p:spPr>
          <a:xfrm>
            <a:off x="42027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495519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570767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3"/>
          <p:cNvSpPr/>
          <p:nvPr/>
        </p:nvSpPr>
        <p:spPr>
          <a:xfrm>
            <a:off x="646014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3"/>
          <p:cNvSpPr/>
          <p:nvPr/>
        </p:nvSpPr>
        <p:spPr>
          <a:xfrm>
            <a:off x="72126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3"/>
          <p:cNvSpPr/>
          <p:nvPr/>
        </p:nvSpPr>
        <p:spPr>
          <a:xfrm>
            <a:off x="646014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42027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495519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570767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646014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72126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42027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495519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3"/>
          <p:cNvSpPr/>
          <p:nvPr/>
        </p:nvSpPr>
        <p:spPr>
          <a:xfrm>
            <a:off x="570767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3"/>
          <p:cNvSpPr/>
          <p:nvPr/>
        </p:nvSpPr>
        <p:spPr>
          <a:xfrm>
            <a:off x="646014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3"/>
          <p:cNvSpPr/>
          <p:nvPr/>
        </p:nvSpPr>
        <p:spPr>
          <a:xfrm>
            <a:off x="72126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796509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871757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3"/>
          <p:cNvSpPr/>
          <p:nvPr/>
        </p:nvSpPr>
        <p:spPr>
          <a:xfrm>
            <a:off x="947004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3"/>
          <p:cNvSpPr/>
          <p:nvPr/>
        </p:nvSpPr>
        <p:spPr>
          <a:xfrm>
            <a:off x="796509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871757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3"/>
          <p:cNvSpPr/>
          <p:nvPr/>
        </p:nvSpPr>
        <p:spPr>
          <a:xfrm>
            <a:off x="947004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3"/>
          <p:cNvSpPr/>
          <p:nvPr/>
        </p:nvSpPr>
        <p:spPr>
          <a:xfrm>
            <a:off x="796509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947004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796509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947004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871757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796509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3"/>
          <p:cNvSpPr/>
          <p:nvPr/>
        </p:nvSpPr>
        <p:spPr>
          <a:xfrm>
            <a:off x="871757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947004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3"/>
          <p:cNvSpPr/>
          <p:nvPr/>
        </p:nvSpPr>
        <p:spPr>
          <a:xfrm>
            <a:off x="796509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3"/>
          <p:cNvSpPr/>
          <p:nvPr/>
        </p:nvSpPr>
        <p:spPr>
          <a:xfrm>
            <a:off x="871757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947004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3"/>
          <p:cNvSpPr/>
          <p:nvPr/>
        </p:nvSpPr>
        <p:spPr>
          <a:xfrm>
            <a:off x="102225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102225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102225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102225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3"/>
          <p:cNvSpPr/>
          <p:nvPr/>
        </p:nvSpPr>
        <p:spPr>
          <a:xfrm>
            <a:off x="102225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3"/>
          <p:cNvSpPr/>
          <p:nvPr/>
        </p:nvSpPr>
        <p:spPr>
          <a:xfrm>
            <a:off x="102225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3"/>
          <p:cNvSpPr/>
          <p:nvPr/>
        </p:nvSpPr>
        <p:spPr>
          <a:xfrm>
            <a:off x="8717573" y="3511061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8B1ED-1AD4-615F-5057-B856504AB27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(curvature)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"/>
          <p:cNvSpPr/>
          <p:nvPr/>
        </p:nvSpPr>
        <p:spPr>
          <a:xfrm>
            <a:off x="41792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4931752" y="138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4"/>
          <p:cNvSpPr/>
          <p:nvPr/>
        </p:nvSpPr>
        <p:spPr>
          <a:xfrm>
            <a:off x="5684227" y="1381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4"/>
          <p:cNvSpPr/>
          <p:nvPr/>
        </p:nvSpPr>
        <p:spPr>
          <a:xfrm>
            <a:off x="71891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4931752" y="2143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6436702" y="2143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4179277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4"/>
          <p:cNvSpPr/>
          <p:nvPr/>
        </p:nvSpPr>
        <p:spPr>
          <a:xfrm>
            <a:off x="568422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4"/>
          <p:cNvSpPr/>
          <p:nvPr/>
        </p:nvSpPr>
        <p:spPr>
          <a:xfrm>
            <a:off x="718917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4"/>
          <p:cNvSpPr/>
          <p:nvPr/>
        </p:nvSpPr>
        <p:spPr>
          <a:xfrm>
            <a:off x="4179277" y="3667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5684227" y="3667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4"/>
          <p:cNvSpPr/>
          <p:nvPr/>
        </p:nvSpPr>
        <p:spPr>
          <a:xfrm>
            <a:off x="6436702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4"/>
          <p:cNvSpPr/>
          <p:nvPr/>
        </p:nvSpPr>
        <p:spPr>
          <a:xfrm>
            <a:off x="6436702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41792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4931752" y="4429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4"/>
          <p:cNvSpPr/>
          <p:nvPr/>
        </p:nvSpPr>
        <p:spPr>
          <a:xfrm>
            <a:off x="568422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4"/>
          <p:cNvSpPr/>
          <p:nvPr/>
        </p:nvSpPr>
        <p:spPr>
          <a:xfrm>
            <a:off x="71891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4"/>
          <p:cNvSpPr/>
          <p:nvPr/>
        </p:nvSpPr>
        <p:spPr>
          <a:xfrm>
            <a:off x="4931752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4"/>
          <p:cNvSpPr/>
          <p:nvPr/>
        </p:nvSpPr>
        <p:spPr>
          <a:xfrm>
            <a:off x="6436702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4"/>
          <p:cNvSpPr/>
          <p:nvPr/>
        </p:nvSpPr>
        <p:spPr>
          <a:xfrm>
            <a:off x="7189177" y="519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8694127" y="138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9446602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7941652" y="2143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4"/>
          <p:cNvSpPr/>
          <p:nvPr/>
        </p:nvSpPr>
        <p:spPr>
          <a:xfrm>
            <a:off x="9446602" y="2143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7941652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9446602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4"/>
          <p:cNvSpPr/>
          <p:nvPr/>
        </p:nvSpPr>
        <p:spPr>
          <a:xfrm>
            <a:off x="7941652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4"/>
          <p:cNvSpPr/>
          <p:nvPr/>
        </p:nvSpPr>
        <p:spPr>
          <a:xfrm>
            <a:off x="869412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869412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9446602" y="4429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4"/>
          <p:cNvSpPr/>
          <p:nvPr/>
        </p:nvSpPr>
        <p:spPr>
          <a:xfrm>
            <a:off x="8694127" y="519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101990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10199077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10199077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101990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4"/>
          <p:cNvSpPr/>
          <p:nvPr/>
        </p:nvSpPr>
        <p:spPr>
          <a:xfrm>
            <a:off x="10199077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4"/>
          <p:cNvSpPr/>
          <p:nvPr/>
        </p:nvSpPr>
        <p:spPr>
          <a:xfrm>
            <a:off x="4179277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417927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4"/>
          <p:cNvSpPr/>
          <p:nvPr/>
        </p:nvSpPr>
        <p:spPr>
          <a:xfrm>
            <a:off x="4931752" y="2905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4"/>
          <p:cNvSpPr/>
          <p:nvPr/>
        </p:nvSpPr>
        <p:spPr>
          <a:xfrm>
            <a:off x="7189177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4"/>
          <p:cNvSpPr/>
          <p:nvPr/>
        </p:nvSpPr>
        <p:spPr>
          <a:xfrm>
            <a:off x="6436702" y="4423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6436702" y="1381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4"/>
          <p:cNvSpPr/>
          <p:nvPr/>
        </p:nvSpPr>
        <p:spPr>
          <a:xfrm>
            <a:off x="568422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5684227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4"/>
          <p:cNvSpPr/>
          <p:nvPr/>
        </p:nvSpPr>
        <p:spPr>
          <a:xfrm>
            <a:off x="4931752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4"/>
          <p:cNvSpPr/>
          <p:nvPr/>
        </p:nvSpPr>
        <p:spPr>
          <a:xfrm>
            <a:off x="10192981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4"/>
          <p:cNvSpPr/>
          <p:nvPr/>
        </p:nvSpPr>
        <p:spPr>
          <a:xfrm>
            <a:off x="718917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7941652" y="4423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4"/>
          <p:cNvSpPr/>
          <p:nvPr/>
        </p:nvSpPr>
        <p:spPr>
          <a:xfrm>
            <a:off x="7941652" y="1381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7941652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4"/>
          <p:cNvSpPr/>
          <p:nvPr/>
        </p:nvSpPr>
        <p:spPr>
          <a:xfrm>
            <a:off x="8694127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4"/>
          <p:cNvSpPr/>
          <p:nvPr/>
        </p:nvSpPr>
        <p:spPr>
          <a:xfrm>
            <a:off x="869412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4"/>
          <p:cNvSpPr/>
          <p:nvPr/>
        </p:nvSpPr>
        <p:spPr>
          <a:xfrm>
            <a:off x="9440506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4"/>
          <p:cNvSpPr/>
          <p:nvPr/>
        </p:nvSpPr>
        <p:spPr>
          <a:xfrm>
            <a:off x="9440506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939DD-6BF4-5767-D533-76EB8635092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+ hue?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>
            <a:spLocks noGrp="1"/>
          </p:cNvSpPr>
          <p:nvPr>
            <p:ph type="body" idx="1"/>
          </p:nvPr>
        </p:nvSpPr>
        <p:spPr>
          <a:xfrm>
            <a:off x="3493477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40"/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</a:t>
            </a:r>
            <a:r>
              <a:rPr lang="en-US" sz="2400" dirty="0">
                <a:ea typeface="Arial"/>
                <a:cs typeface="Arial"/>
                <a:sym typeface="Arial"/>
              </a:rPr>
              <a:t> this is called “conjunction”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If you search for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</a:rPr>
              <a:t>things, you get a bunch of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</a:rPr>
              <a:t>circles (as well as the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</a:t>
            </a:r>
            <a:r>
              <a:rPr lang="en-US" sz="2400" dirty="0">
                <a:ea typeface="Arial"/>
                <a:cs typeface="Arial"/>
                <a:sym typeface="Arial"/>
              </a:rPr>
              <a:t>). 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Similarly, if you search for search for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triangles</a:t>
            </a:r>
            <a:r>
              <a:rPr lang="en-US" sz="2400" dirty="0">
                <a:ea typeface="Arial"/>
                <a:cs typeface="Arial"/>
                <a:sym typeface="Arial"/>
              </a:rPr>
              <a:t>, you get a bunch of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1E6DAE"/>
                </a:solidFill>
                <a:ea typeface="Arial"/>
                <a:cs typeface="Arial"/>
                <a:sym typeface="Arial"/>
              </a:rPr>
              <a:t>blue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triangles</a:t>
            </a:r>
            <a:r>
              <a:rPr lang="en-US" sz="2400" dirty="0">
                <a:ea typeface="Arial"/>
                <a:cs typeface="Arial"/>
                <a:sym typeface="Arial"/>
              </a:rPr>
              <a:t> (as well as the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</a:t>
            </a:r>
            <a:r>
              <a:rPr lang="en-US" sz="2400" dirty="0">
                <a:ea typeface="Arial"/>
                <a:cs typeface="Arial"/>
                <a:sym typeface="Arial"/>
              </a:rPr>
              <a:t>). 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Either way, you have to search through them all one by one!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85531-7284-6A4C-3756-EB0465F1C8C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Discussion: what’s going on here?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>
          <a:extLst>
            <a:ext uri="{FF2B5EF4-FFF2-40B4-BE49-F238E27FC236}">
              <a16:creationId xmlns:a16="http://schemas.microsoft.com/office/drawing/2014/main" id="{84AA4317-704D-1ADC-5FF6-6C8F9D966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>
            <a:extLst>
              <a:ext uri="{FF2B5EF4-FFF2-40B4-BE49-F238E27FC236}">
                <a16:creationId xmlns:a16="http://schemas.microsoft.com/office/drawing/2014/main" id="{DE38319F-78D7-F982-143C-57D3BE8D70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11405" y="2450122"/>
            <a:ext cx="7319303" cy="39037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For each of the next slides, is there a boundary (i.e. are there multiple regions)? If yes, what are the regions?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>
            <a:extLst>
              <a:ext uri="{FF2B5EF4-FFF2-40B4-BE49-F238E27FC236}">
                <a16:creationId xmlns:a16="http://schemas.microsoft.com/office/drawing/2014/main" id="{E7923B29-9016-4F04-50FF-F3479182E7A3}"/>
              </a:ext>
            </a:extLst>
          </p:cNvPr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3F559-4D6F-E0C2-2649-BF964DCCB6A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123996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32354FF9-0A91-38D4-B96A-0BD3FD0D3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25A23-B887-2132-CACC-9439424969F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hue</a:t>
            </a:r>
          </a:p>
        </p:txBody>
      </p:sp>
      <p:pic>
        <p:nvPicPr>
          <p:cNvPr id="5" name="Picture 4" descr="A group of blue and red dots&#10;&#10;AI-generated content may be incorrect.">
            <a:extLst>
              <a:ext uri="{FF2B5EF4-FFF2-40B4-BE49-F238E27FC236}">
                <a16:creationId xmlns:a16="http://schemas.microsoft.com/office/drawing/2014/main" id="{A82ADAC8-D941-605A-EC23-DE766B12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268" b="50440"/>
          <a:stretch/>
        </p:blipFill>
        <p:spPr>
          <a:xfrm>
            <a:off x="5763326" y="1883791"/>
            <a:ext cx="3280156" cy="30904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338E14-22B6-6573-DE2D-AB0BCC80A2FE}"/>
              </a:ext>
            </a:extLst>
          </p:cNvPr>
          <p:cNvSpPr/>
          <p:nvPr/>
        </p:nvSpPr>
        <p:spPr>
          <a:xfrm>
            <a:off x="5632704" y="1883791"/>
            <a:ext cx="3279648" cy="3249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5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BFDD563A-1068-18C8-3E29-C1B585823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E251C-E9F1-1BC2-DAFC-D480EC46A9E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(curvature)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65655-3E90-850B-E817-4B76C2A835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073" r="50566" b="1454"/>
          <a:stretch/>
        </p:blipFill>
        <p:spPr>
          <a:xfrm>
            <a:off x="6096000" y="2032000"/>
            <a:ext cx="3327399" cy="3022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EA12E9-E115-A7C2-8895-FFA477ECE4FE}"/>
              </a:ext>
            </a:extLst>
          </p:cNvPr>
          <p:cNvSpPr/>
          <p:nvPr/>
        </p:nvSpPr>
        <p:spPr>
          <a:xfrm>
            <a:off x="6096000" y="1799907"/>
            <a:ext cx="3279648" cy="3249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2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>
          <a:extLst>
            <a:ext uri="{FF2B5EF4-FFF2-40B4-BE49-F238E27FC236}">
              <a16:creationId xmlns:a16="http://schemas.microsoft.com/office/drawing/2014/main" id="{8956DC1F-380E-AA1E-BAE5-AA183E1BC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1001-EF71-AD36-283D-5BEB3C3644C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hue + shape</a:t>
            </a:r>
          </a:p>
        </p:txBody>
      </p:sp>
      <p:pic>
        <p:nvPicPr>
          <p:cNvPr id="5" name="Picture 4" descr="A group of blue and red dots&#10;&#10;AI-generated content may be incorrect.">
            <a:extLst>
              <a:ext uri="{FF2B5EF4-FFF2-40B4-BE49-F238E27FC236}">
                <a16:creationId xmlns:a16="http://schemas.microsoft.com/office/drawing/2014/main" id="{706D783E-1D5D-796E-600D-88BCD5ECE2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804" b="50440"/>
          <a:stretch/>
        </p:blipFill>
        <p:spPr>
          <a:xfrm>
            <a:off x="6096000" y="1879219"/>
            <a:ext cx="3109468" cy="30904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B5E45D-938B-09CB-1345-BDA55228F938}"/>
              </a:ext>
            </a:extLst>
          </p:cNvPr>
          <p:cNvSpPr/>
          <p:nvPr/>
        </p:nvSpPr>
        <p:spPr>
          <a:xfrm>
            <a:off x="6096000" y="1799907"/>
            <a:ext cx="3279648" cy="3249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4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>
          <a:extLst>
            <a:ext uri="{FF2B5EF4-FFF2-40B4-BE49-F238E27FC236}">
              <a16:creationId xmlns:a16="http://schemas.microsoft.com/office/drawing/2014/main" id="{0ADE47B6-DB3F-583F-865A-C0DA2B082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>
            <a:extLst>
              <a:ext uri="{FF2B5EF4-FFF2-40B4-BE49-F238E27FC236}">
                <a16:creationId xmlns:a16="http://schemas.microsoft.com/office/drawing/2014/main" id="{2D082905-CF6E-B10B-3B04-E42186BE56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93477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40"/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</a:t>
            </a:r>
            <a:r>
              <a:rPr lang="en-US" sz="2400" dirty="0">
                <a:ea typeface="Arial"/>
                <a:cs typeface="Arial"/>
                <a:sym typeface="Arial"/>
              </a:rPr>
              <a:t> this is called “feature hierarchy”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During boundary detection, the visual system favors hue over shape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6DFD14-E221-E2A9-27F3-A5ED5CFC2C6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Discussion: what’s going on here?</a:t>
            </a:r>
          </a:p>
        </p:txBody>
      </p:sp>
      <p:pic>
        <p:nvPicPr>
          <p:cNvPr id="4" name="Picture 3" descr="A group of blue and red dots&#10;&#10;AI-generated content may be incorrect.">
            <a:extLst>
              <a:ext uri="{FF2B5EF4-FFF2-40B4-BE49-F238E27FC236}">
                <a16:creationId xmlns:a16="http://schemas.microsoft.com/office/drawing/2014/main" id="{50D05CAF-A147-2055-A09D-707DEB4F4C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510" b="50000"/>
          <a:stretch/>
        </p:blipFill>
        <p:spPr>
          <a:xfrm>
            <a:off x="5232400" y="2607170"/>
            <a:ext cx="3263900" cy="31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6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"/>
          <p:cNvSpPr txBox="1">
            <a:spLocks noGrp="1"/>
          </p:cNvSpPr>
          <p:nvPr>
            <p:ph type="body" idx="1"/>
          </p:nvPr>
        </p:nvSpPr>
        <p:spPr>
          <a:xfrm>
            <a:off x="3616719" y="894404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237743" indent="-237743">
              <a:lnSpc>
                <a:spcPct val="100000"/>
              </a:lnSpc>
              <a:spcBef>
                <a:spcPts val="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Whatever draws our eyes draws our attention</a:t>
            </a:r>
            <a:endParaRPr sz="2400" dirty="0">
              <a:ea typeface="Arial"/>
              <a:cs typeface="Arial"/>
              <a:sym typeface="Arial"/>
            </a:endParaRPr>
          </a:p>
          <a:p>
            <a:pPr marL="237743" indent="-237743">
              <a:lnSpc>
                <a:spcPct val="100000"/>
              </a:lnSpc>
              <a:spcBef>
                <a:spcPts val="60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can be useful</a:t>
            </a:r>
            <a:endParaRPr sz="2400" dirty="0"/>
          </a:p>
          <a:p>
            <a:pPr marL="237743" indent="-237743">
              <a:lnSpc>
                <a:spcPct val="100000"/>
              </a:lnSpc>
              <a:spcBef>
                <a:spcPts val="60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 It can also be problematic:</a:t>
            </a:r>
            <a:endParaRPr sz="2400" dirty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6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8C094-0892-D4F4-F619-3FAFE0B34E8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790" t="5541" r="1131" b="6845"/>
          <a:stretch/>
        </p:blipFill>
        <p:spPr>
          <a:xfrm>
            <a:off x="3552092" y="986028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05F76-64CB-CE56-8CE4-21DD79766A9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perception?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 txBox="1">
            <a:spLocks noGrp="1"/>
          </p:cNvSpPr>
          <p:nvPr>
            <p:ph type="title"/>
          </p:nvPr>
        </p:nvSpPr>
        <p:spPr>
          <a:xfrm>
            <a:off x="3530600" y="7239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Ex. </a:t>
            </a: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flicker</a:t>
            </a:r>
            <a:r>
              <a:rPr lang="en-US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can cause change blindness</a:t>
            </a:r>
            <a:endParaRPr sz="28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7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FF3BA-8641-1BB0-2E0C-31FB45C48FC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806AD6-8D93-7117-16AB-8B8D386BD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488" y="1532917"/>
            <a:ext cx="6134911" cy="460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B386-7114-281E-65BC-9E5FCD4653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“gestalt effect”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211D76-E901-8BC9-5621-B5680D512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4921456"/>
            <a:ext cx="7779393" cy="80356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Our brain’s ability to generate whole forms, instead of just collections of unrelated elements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62960CD-B1AC-217D-B790-1C4462D1F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172" y="1423554"/>
            <a:ext cx="7772400" cy="311357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/>
          <p:nvPr/>
        </p:nvSpPr>
        <p:spPr>
          <a:xfrm>
            <a:off x="3526445" y="3701708"/>
            <a:ext cx="2097557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Demonstration of reification in perception from Lehar S. (2003) The World In Your Head, Lawrence Erlbaum, Mahwah, NJ. p. 52, Fig. 3.3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23899-3CF9-AB95-4B46-E5518DF6B6E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Gestalt effects</a:t>
            </a:r>
          </a:p>
        </p:txBody>
      </p:sp>
      <p:sp>
        <p:nvSpPr>
          <p:cNvPr id="5" name="Google Shape;225;p22">
            <a:extLst>
              <a:ext uri="{FF2B5EF4-FFF2-40B4-BE49-F238E27FC236}">
                <a16:creationId xmlns:a16="http://schemas.microsoft.com/office/drawing/2014/main" id="{9209A703-8E4B-D2D1-4C48-99596A334597}"/>
              </a:ext>
            </a:extLst>
          </p:cNvPr>
          <p:cNvSpPr txBox="1">
            <a:spLocks/>
          </p:cNvSpPr>
          <p:nvPr/>
        </p:nvSpPr>
        <p:spPr>
          <a:xfrm>
            <a:off x="3602182" y="8243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Reification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631758C-5F36-57D4-D6A7-64E8281E054B}"/>
              </a:ext>
            </a:extLst>
          </p:cNvPr>
          <p:cNvGrpSpPr/>
          <p:nvPr/>
        </p:nvGrpSpPr>
        <p:grpSpPr>
          <a:xfrm>
            <a:off x="3602182" y="1560947"/>
            <a:ext cx="1660339" cy="1868053"/>
            <a:chOff x="2965963" y="1809123"/>
            <a:chExt cx="3361054" cy="3434715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D3C0EB84-555B-D781-E016-0CCD01D47EF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0453" y="2020530"/>
              <a:ext cx="3175675" cy="2903324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1BA508EF-CA8F-C6BD-8112-8E5E28513E8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5963" y="1809123"/>
              <a:ext cx="3360696" cy="3434144"/>
            </a:xfrm>
            <a:prstGeom prst="rect">
              <a:avLst/>
            </a:prstGeom>
          </p:spPr>
        </p:pic>
      </p:grpSp>
      <p:sp>
        <p:nvSpPr>
          <p:cNvPr id="3" name="Google Shape;225;p22">
            <a:extLst>
              <a:ext uri="{FF2B5EF4-FFF2-40B4-BE49-F238E27FC236}">
                <a16:creationId xmlns:a16="http://schemas.microsoft.com/office/drawing/2014/main" id="{01A1D1B9-338A-B84F-6906-5617939872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6082" y="8243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Emergence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D3134014-597D-2D94-048E-AD5C51A8A612}"/>
              </a:ext>
            </a:extLst>
          </p:cNvPr>
          <p:cNvSpPr txBox="1"/>
          <p:nvPr/>
        </p:nvSpPr>
        <p:spPr>
          <a:xfrm>
            <a:off x="5761182" y="3770464"/>
            <a:ext cx="177421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https://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www.interaction-design.org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/literature/topics/gestalt-principles#docs-internal-guid-f7074e47-7fff-b4dc-f0f5-966e09f6b4e7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Google Shape;225;p22">
            <a:extLst>
              <a:ext uri="{FF2B5EF4-FFF2-40B4-BE49-F238E27FC236}">
                <a16:creationId xmlns:a16="http://schemas.microsoft.com/office/drawing/2014/main" id="{6DB5BC66-2C68-6F0F-90B2-807B6CE77AB9}"/>
              </a:ext>
            </a:extLst>
          </p:cNvPr>
          <p:cNvSpPr txBox="1">
            <a:spLocks/>
          </p:cNvSpPr>
          <p:nvPr/>
        </p:nvSpPr>
        <p:spPr>
          <a:xfrm>
            <a:off x="8068622" y="86734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Multistability</a:t>
            </a: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9" name="Google Shape;225;p22">
            <a:extLst>
              <a:ext uri="{FF2B5EF4-FFF2-40B4-BE49-F238E27FC236}">
                <a16:creationId xmlns:a16="http://schemas.microsoft.com/office/drawing/2014/main" id="{4B409560-6FA0-4E6B-69EB-665ADE49D4B5}"/>
              </a:ext>
            </a:extLst>
          </p:cNvPr>
          <p:cNvSpPr txBox="1">
            <a:spLocks/>
          </p:cNvSpPr>
          <p:nvPr/>
        </p:nvSpPr>
        <p:spPr>
          <a:xfrm>
            <a:off x="10179503" y="86734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Invariance</a:t>
            </a:r>
          </a:p>
        </p:txBody>
      </p:sp>
      <p:pic>
        <p:nvPicPr>
          <p:cNvPr id="21" name="object 4">
            <a:extLst>
              <a:ext uri="{FF2B5EF4-FFF2-40B4-BE49-F238E27FC236}">
                <a16:creationId xmlns:a16="http://schemas.microsoft.com/office/drawing/2014/main" id="{58B9870C-1900-7B94-2B6C-92DDF2E6F00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9144" y="1542893"/>
            <a:ext cx="1774212" cy="1845107"/>
          </a:xfrm>
          <a:prstGeom prst="rect">
            <a:avLst/>
          </a:prstGeom>
        </p:spPr>
      </p:pic>
      <p:sp>
        <p:nvSpPr>
          <p:cNvPr id="23" name="object 6">
            <a:extLst>
              <a:ext uri="{FF2B5EF4-FFF2-40B4-BE49-F238E27FC236}">
                <a16:creationId xmlns:a16="http://schemas.microsoft.com/office/drawing/2014/main" id="{7BA1E4BE-9FC2-8992-191C-F9871E90D3DE}"/>
              </a:ext>
            </a:extLst>
          </p:cNvPr>
          <p:cNvSpPr txBox="1"/>
          <p:nvPr/>
        </p:nvSpPr>
        <p:spPr>
          <a:xfrm>
            <a:off x="9839042" y="3704338"/>
            <a:ext cx="1868946" cy="1100942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670560">
              <a:lnSpc>
                <a:spcPts val="1390"/>
              </a:lnSpc>
              <a:spcBef>
                <a:spcPts val="185"/>
              </a:spcBef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Demonstration</a:t>
            </a:r>
            <a:r>
              <a:rPr lang="en-US" sz="1200" spc="-3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of</a:t>
            </a:r>
            <a:r>
              <a:rPr lang="en-US"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invariance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perception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from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Lehar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S.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(2003)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The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World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</a:t>
            </a:r>
            <a:r>
              <a:rPr sz="1200" spc="-4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Your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Head,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Lawrence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Erlbaum,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Mahwah,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NJ.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p.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53,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Fig.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3.5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26" name="Picture 2" descr="A set of blotches that resemble a Dalmatian.">
            <a:extLst>
              <a:ext uri="{FF2B5EF4-FFF2-40B4-BE49-F238E27FC236}">
                <a16:creationId xmlns:a16="http://schemas.microsoft.com/office/drawing/2014/main" id="{76C650A0-6055-9730-B531-E43C3B911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9" t="18990" r="20911" b="21212"/>
          <a:stretch/>
        </p:blipFill>
        <p:spPr bwMode="auto">
          <a:xfrm>
            <a:off x="5352747" y="1809788"/>
            <a:ext cx="2644454" cy="162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30AEED-D3F8-C90A-1FFB-E5F382538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t="24437" r="37774" b="30049"/>
          <a:stretch/>
        </p:blipFill>
        <p:spPr bwMode="auto">
          <a:xfrm>
            <a:off x="7955301" y="1675926"/>
            <a:ext cx="1982175" cy="17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bject 6">
            <a:extLst>
              <a:ext uri="{FF2B5EF4-FFF2-40B4-BE49-F238E27FC236}">
                <a16:creationId xmlns:a16="http://schemas.microsoft.com/office/drawing/2014/main" id="{4F8488E8-DCD1-967A-7A8A-BAF4124B764F}"/>
              </a:ext>
            </a:extLst>
          </p:cNvPr>
          <p:cNvSpPr txBox="1"/>
          <p:nvPr/>
        </p:nvSpPr>
        <p:spPr>
          <a:xfrm>
            <a:off x="7800112" y="3719681"/>
            <a:ext cx="177421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https://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www.interaction-design.org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/literature/topics/gestalt-principles#docs-internal-guid-f7074e47-7fff-b4dc-f0f5-966e09f6b4e7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" name="Google Shape;326;p32">
            <a:extLst>
              <a:ext uri="{FF2B5EF4-FFF2-40B4-BE49-F238E27FC236}">
                <a16:creationId xmlns:a16="http://schemas.microsoft.com/office/drawing/2014/main" id="{8E0DDD1B-AE68-0389-67FC-566C2F3652F3}"/>
              </a:ext>
            </a:extLst>
          </p:cNvPr>
          <p:cNvSpPr txBox="1"/>
          <p:nvPr/>
        </p:nvSpPr>
        <p:spPr>
          <a:xfrm>
            <a:off x="5563344" y="5280244"/>
            <a:ext cx="44958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6 “Laws of Grouping”</a:t>
            </a:r>
            <a:endParaRPr sz="36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9" name="Google Shape;327;p32">
            <a:extLst>
              <a:ext uri="{FF2B5EF4-FFF2-40B4-BE49-F238E27FC236}">
                <a16:creationId xmlns:a16="http://schemas.microsoft.com/office/drawing/2014/main" id="{A738E1A1-2C1A-1917-C5FF-75EAB72D3359}"/>
              </a:ext>
            </a:extLst>
          </p:cNvPr>
          <p:cNvCxnSpPr/>
          <p:nvPr/>
        </p:nvCxnSpPr>
        <p:spPr>
          <a:xfrm>
            <a:off x="5106144" y="5661244"/>
            <a:ext cx="457200" cy="0"/>
          </a:xfrm>
          <a:prstGeom prst="straightConnector1">
            <a:avLst/>
          </a:prstGeom>
          <a:noFill/>
          <a:ln w="57150" cap="rnd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/>
      <p:bldP spid="11" grpId="0"/>
      <p:bldP spid="23" grpId="0"/>
      <p:bldP spid="22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body" idx="1"/>
          </p:nvPr>
        </p:nvSpPr>
        <p:spPr>
          <a:xfrm>
            <a:off x="3817489" y="955964"/>
            <a:ext cx="7266712" cy="46011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interpret objects that are </a:t>
            </a:r>
            <a:r>
              <a:rPr lang="en-US" sz="2400" b="1" dirty="0">
                <a:ea typeface="Arial"/>
                <a:cs typeface="Arial"/>
                <a:sym typeface="Arial"/>
              </a:rPr>
              <a:t>close</a:t>
            </a:r>
            <a:r>
              <a:rPr lang="en-US" sz="2400" dirty="0">
                <a:ea typeface="Arial"/>
                <a:cs typeface="Arial"/>
                <a:sym typeface="Arial"/>
              </a:rPr>
              <a:t> to each other as a group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B0622-6EFF-7BBD-7FF9-EC20E56223F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Proximity</a:t>
            </a:r>
          </a:p>
        </p:txBody>
      </p:sp>
      <p:pic>
        <p:nvPicPr>
          <p:cNvPr id="4" name="Picture 3" descr="A close-up of a pill&#10;&#10;Description automatically generated">
            <a:extLst>
              <a:ext uri="{FF2B5EF4-FFF2-40B4-BE49-F238E27FC236}">
                <a16:creationId xmlns:a16="http://schemas.microsoft.com/office/drawing/2014/main" id="{F0954E6C-37A4-68CE-416C-523A186F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485" y="2085363"/>
            <a:ext cx="7772400" cy="3119416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D33700A2-DD81-090A-F4A9-58D6EFC200F4}"/>
              </a:ext>
            </a:extLst>
          </p:cNvPr>
          <p:cNvSpPr/>
          <p:nvPr/>
        </p:nvSpPr>
        <p:spPr>
          <a:xfrm>
            <a:off x="3817489" y="2145323"/>
            <a:ext cx="3181188" cy="3037792"/>
          </a:xfrm>
          <a:prstGeom prst="frame">
            <a:avLst>
              <a:gd name="adj1" fmla="val 73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8E1E5D00-F3B5-FCA9-40CD-4110E71B6814}"/>
              </a:ext>
            </a:extLst>
          </p:cNvPr>
          <p:cNvSpPr/>
          <p:nvPr/>
        </p:nvSpPr>
        <p:spPr>
          <a:xfrm>
            <a:off x="7592319" y="2152161"/>
            <a:ext cx="1282050" cy="3037792"/>
          </a:xfrm>
          <a:prstGeom prst="frame">
            <a:avLst>
              <a:gd name="adj1" fmla="val 1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CD5773CA-B186-D4EF-5591-F10DEFEC997B}"/>
              </a:ext>
            </a:extLst>
          </p:cNvPr>
          <p:cNvSpPr/>
          <p:nvPr/>
        </p:nvSpPr>
        <p:spPr>
          <a:xfrm>
            <a:off x="8874369" y="2152161"/>
            <a:ext cx="1282050" cy="3037792"/>
          </a:xfrm>
          <a:prstGeom prst="frame">
            <a:avLst>
              <a:gd name="adj1" fmla="val 1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E4993BDE-BAB6-A2CB-0DF6-BB09C325C0D1}"/>
              </a:ext>
            </a:extLst>
          </p:cNvPr>
          <p:cNvSpPr/>
          <p:nvPr/>
        </p:nvSpPr>
        <p:spPr>
          <a:xfrm>
            <a:off x="10210797" y="2152162"/>
            <a:ext cx="1282050" cy="3037792"/>
          </a:xfrm>
          <a:prstGeom prst="frame">
            <a:avLst>
              <a:gd name="adj1" fmla="val 1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>
            <a:spLocks noGrp="1"/>
          </p:cNvSpPr>
          <p:nvPr>
            <p:ph type="body" idx="1"/>
          </p:nvPr>
        </p:nvSpPr>
        <p:spPr>
          <a:xfrm>
            <a:off x="3505206" y="89361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interpret objects that are </a:t>
            </a:r>
            <a:r>
              <a:rPr lang="en-US" sz="2400" b="1" dirty="0">
                <a:ea typeface="Arial"/>
                <a:cs typeface="Arial"/>
                <a:sym typeface="Arial"/>
              </a:rPr>
              <a:t>visually similar </a:t>
            </a:r>
            <a:r>
              <a:rPr lang="en-US" sz="2400" dirty="0">
                <a:ea typeface="Arial"/>
                <a:cs typeface="Arial"/>
                <a:sym typeface="Arial"/>
              </a:rPr>
              <a:t>to each other as a group</a:t>
            </a:r>
            <a:endParaRPr sz="2400" dirty="0"/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4"/>
          <p:cNvSpPr/>
          <p:nvPr/>
        </p:nvSpPr>
        <p:spPr>
          <a:xfrm>
            <a:off x="5216245" y="1738743"/>
            <a:ext cx="4994558" cy="487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48" name="Google Shape;348;p34"/>
          <p:cNvGrpSpPr/>
          <p:nvPr/>
        </p:nvGrpSpPr>
        <p:grpSpPr>
          <a:xfrm>
            <a:off x="3463645" y="2653143"/>
            <a:ext cx="2171547" cy="2615096"/>
            <a:chOff x="152400" y="2819400"/>
            <a:chExt cx="2286000" cy="2819400"/>
          </a:xfrm>
        </p:grpSpPr>
        <p:grpSp>
          <p:nvGrpSpPr>
            <p:cNvPr id="349" name="Google Shape;349;p34"/>
            <p:cNvGrpSpPr/>
            <p:nvPr/>
          </p:nvGrpSpPr>
          <p:grpSpPr>
            <a:xfrm>
              <a:off x="1828800" y="2819400"/>
              <a:ext cx="609600" cy="2819400"/>
              <a:chOff x="1828800" y="2819400"/>
              <a:chExt cx="609600" cy="2819400"/>
            </a:xfrm>
          </p:grpSpPr>
          <p:cxnSp>
            <p:nvCxnSpPr>
              <p:cNvPr id="350" name="Google Shape;350;p34"/>
              <p:cNvCxnSpPr/>
              <p:nvPr/>
            </p:nvCxnSpPr>
            <p:spPr>
              <a:xfrm>
                <a:off x="1828800" y="28194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1" name="Google Shape;351;p34"/>
              <p:cNvCxnSpPr/>
              <p:nvPr/>
            </p:nvCxnSpPr>
            <p:spPr>
              <a:xfrm>
                <a:off x="1828800" y="41910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2" name="Google Shape;352;p34"/>
              <p:cNvCxnSpPr/>
              <p:nvPr/>
            </p:nvCxnSpPr>
            <p:spPr>
              <a:xfrm>
                <a:off x="1828800" y="56388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3" name="Google Shape;353;p34"/>
              <p:cNvCxnSpPr/>
              <p:nvPr/>
            </p:nvCxnSpPr>
            <p:spPr>
              <a:xfrm>
                <a:off x="1828800" y="2819400"/>
                <a:ext cx="0" cy="281940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54" name="Google Shape;354;p34"/>
            <p:cNvSpPr txBox="1"/>
            <p:nvPr/>
          </p:nvSpPr>
          <p:spPr>
            <a:xfrm>
              <a:off x="152400" y="3962400"/>
              <a:ext cx="16556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“grey dots”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" name="Google Shape;355;p34"/>
          <p:cNvGrpSpPr/>
          <p:nvPr/>
        </p:nvGrpSpPr>
        <p:grpSpPr>
          <a:xfrm>
            <a:off x="9864445" y="3338943"/>
            <a:ext cx="2316317" cy="2615096"/>
            <a:chOff x="6553200" y="3505200"/>
            <a:chExt cx="2438400" cy="2819400"/>
          </a:xfrm>
        </p:grpSpPr>
        <p:grpSp>
          <p:nvGrpSpPr>
            <p:cNvPr id="356" name="Google Shape;356;p34"/>
            <p:cNvGrpSpPr/>
            <p:nvPr/>
          </p:nvGrpSpPr>
          <p:grpSpPr>
            <a:xfrm flipH="1">
              <a:off x="6553200" y="3505200"/>
              <a:ext cx="609600" cy="2819400"/>
              <a:chOff x="1828800" y="2819400"/>
              <a:chExt cx="609600" cy="2819400"/>
            </a:xfrm>
          </p:grpSpPr>
          <p:cxnSp>
            <p:nvCxnSpPr>
              <p:cNvPr id="357" name="Google Shape;357;p34"/>
              <p:cNvCxnSpPr/>
              <p:nvPr/>
            </p:nvCxnSpPr>
            <p:spPr>
              <a:xfrm>
                <a:off x="1828800" y="28194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8" name="Google Shape;358;p34"/>
              <p:cNvCxnSpPr/>
              <p:nvPr/>
            </p:nvCxnSpPr>
            <p:spPr>
              <a:xfrm>
                <a:off x="1828800" y="41910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9" name="Google Shape;359;p34"/>
              <p:cNvCxnSpPr/>
              <p:nvPr/>
            </p:nvCxnSpPr>
            <p:spPr>
              <a:xfrm>
                <a:off x="1828800" y="56388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60" name="Google Shape;360;p34"/>
              <p:cNvCxnSpPr/>
              <p:nvPr/>
            </p:nvCxnSpPr>
            <p:spPr>
              <a:xfrm>
                <a:off x="1828800" y="2819400"/>
                <a:ext cx="0" cy="281940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61" name="Google Shape;361;p34"/>
            <p:cNvSpPr txBox="1"/>
            <p:nvPr/>
          </p:nvSpPr>
          <p:spPr>
            <a:xfrm>
              <a:off x="7216204" y="4619266"/>
              <a:ext cx="177539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“black dots”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C28518-8AEC-E7A5-4C37-92FF30B4C2F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Similarity</a:t>
            </a:r>
          </a:p>
        </p:txBody>
      </p:sp>
      <p:pic>
        <p:nvPicPr>
          <p:cNvPr id="4" name="Picture 3" descr="A black and white circle pattern&#10;&#10;Description automatically generated">
            <a:extLst>
              <a:ext uri="{FF2B5EF4-FFF2-40B4-BE49-F238E27FC236}">
                <a16:creationId xmlns:a16="http://schemas.microsoft.com/office/drawing/2014/main" id="{65E81FB3-CB3A-AE0A-3175-89990C807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32" y="2451528"/>
            <a:ext cx="3688379" cy="374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body" idx="1"/>
          </p:nvPr>
        </p:nvSpPr>
        <p:spPr>
          <a:xfrm>
            <a:off x="3534229" y="90526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When parts of a picture are missing, we fill in the visual gap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386A4-30FF-E185-C12E-37B84C3D1FE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Closure</a:t>
            </a:r>
          </a:p>
        </p:txBody>
      </p:sp>
      <p:pic>
        <p:nvPicPr>
          <p:cNvPr id="2052" name="Picture 4" descr="WWF logo">
            <a:extLst>
              <a:ext uri="{FF2B5EF4-FFF2-40B4-BE49-F238E27FC236}">
                <a16:creationId xmlns:a16="http://schemas.microsoft.com/office/drawing/2014/main" id="{90FFF0CB-712A-D938-AB70-F52A1948F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06" y="1652815"/>
            <a:ext cx="2985407" cy="444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20B4FB92-1BD7-B37D-59BC-ABB801CC1CD6}"/>
              </a:ext>
            </a:extLst>
          </p:cNvPr>
          <p:cNvSpPr/>
          <p:nvPr/>
        </p:nvSpPr>
        <p:spPr>
          <a:xfrm rot="16515343">
            <a:off x="6505974" y="1814287"/>
            <a:ext cx="798286" cy="1436914"/>
          </a:xfrm>
          <a:prstGeom prst="arc">
            <a:avLst>
              <a:gd name="adj1" fmla="val 19082292"/>
              <a:gd name="adj2" fmla="val 0"/>
            </a:avLst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79F318F8-268D-2004-5487-1ABC13E4D3AD}"/>
              </a:ext>
            </a:extLst>
          </p:cNvPr>
          <p:cNvSpPr/>
          <p:nvPr/>
        </p:nvSpPr>
        <p:spPr>
          <a:xfrm rot="16515343">
            <a:off x="7330489" y="1716804"/>
            <a:ext cx="798286" cy="1436914"/>
          </a:xfrm>
          <a:prstGeom prst="arc">
            <a:avLst>
              <a:gd name="adj1" fmla="val 19082292"/>
              <a:gd name="adj2" fmla="val 3247823"/>
            </a:avLst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>
            <a:spLocks noGrp="1"/>
          </p:cNvSpPr>
          <p:nvPr>
            <p:ph type="body" idx="1"/>
          </p:nvPr>
        </p:nvSpPr>
        <p:spPr>
          <a:xfrm>
            <a:off x="3477500" y="99059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perceive objects as being symmetrical, arranged around a center point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6"/>
          <p:cNvSpPr txBox="1"/>
          <p:nvPr/>
        </p:nvSpPr>
        <p:spPr>
          <a:xfrm>
            <a:off x="4010431" y="2438396"/>
            <a:ext cx="716374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9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   ] {    } [    ]</a:t>
            </a:r>
            <a:endParaRPr sz="9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36"/>
          <p:cNvGrpSpPr/>
          <p:nvPr/>
        </p:nvGrpSpPr>
        <p:grpSpPr>
          <a:xfrm>
            <a:off x="5153900" y="2666996"/>
            <a:ext cx="4876800" cy="1447800"/>
            <a:chOff x="2133600" y="3276600"/>
            <a:chExt cx="4876800" cy="1447800"/>
          </a:xfrm>
        </p:grpSpPr>
        <p:cxnSp>
          <p:nvCxnSpPr>
            <p:cNvPr id="380" name="Google Shape;380;p36"/>
            <p:cNvCxnSpPr/>
            <p:nvPr/>
          </p:nvCxnSpPr>
          <p:spPr>
            <a:xfrm>
              <a:off x="21336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36"/>
            <p:cNvCxnSpPr/>
            <p:nvPr/>
          </p:nvCxnSpPr>
          <p:spPr>
            <a:xfrm>
              <a:off x="70104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36"/>
            <p:cNvCxnSpPr/>
            <p:nvPr/>
          </p:nvCxnSpPr>
          <p:spPr>
            <a:xfrm>
              <a:off x="45720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83" name="Google Shape;383;p36"/>
          <p:cNvSpPr/>
          <p:nvPr/>
        </p:nvSpPr>
        <p:spPr>
          <a:xfrm>
            <a:off x="4126724" y="2743196"/>
            <a:ext cx="20574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6"/>
          <p:cNvSpPr/>
          <p:nvPr/>
        </p:nvSpPr>
        <p:spPr>
          <a:xfrm>
            <a:off x="6449300" y="2743196"/>
            <a:ext cx="22860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6"/>
          <p:cNvSpPr/>
          <p:nvPr/>
        </p:nvSpPr>
        <p:spPr>
          <a:xfrm>
            <a:off x="9009620" y="2743196"/>
            <a:ext cx="20574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p36"/>
          <p:cNvGrpSpPr/>
          <p:nvPr/>
        </p:nvGrpSpPr>
        <p:grpSpPr>
          <a:xfrm>
            <a:off x="5992100" y="1904997"/>
            <a:ext cx="3200400" cy="762001"/>
            <a:chOff x="2971800" y="2514600"/>
            <a:chExt cx="3200400" cy="762001"/>
          </a:xfrm>
        </p:grpSpPr>
        <p:grpSp>
          <p:nvGrpSpPr>
            <p:cNvPr id="387" name="Google Shape;387;p36"/>
            <p:cNvGrpSpPr/>
            <p:nvPr/>
          </p:nvGrpSpPr>
          <p:grpSpPr>
            <a:xfrm rot="10800000" flipH="1">
              <a:off x="2971800" y="3124200"/>
              <a:ext cx="3200400" cy="152401"/>
              <a:chOff x="2971800" y="4724400"/>
              <a:chExt cx="3200400" cy="152401"/>
            </a:xfrm>
          </p:grpSpPr>
          <p:sp>
            <p:nvSpPr>
              <p:cNvPr id="388" name="Google Shape;388;p36"/>
              <p:cNvSpPr/>
              <p:nvPr/>
            </p:nvSpPr>
            <p:spPr>
              <a:xfrm rot="-5400000">
                <a:off x="3276600" y="4419600"/>
                <a:ext cx="152400" cy="7620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36"/>
              <p:cNvSpPr/>
              <p:nvPr/>
            </p:nvSpPr>
            <p:spPr>
              <a:xfrm rot="-5400000">
                <a:off x="5715000" y="4419601"/>
                <a:ext cx="152400" cy="7620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0" name="Google Shape;390;p36"/>
            <p:cNvSpPr txBox="1"/>
            <p:nvPr/>
          </p:nvSpPr>
          <p:spPr>
            <a:xfrm>
              <a:off x="3429000" y="2514600"/>
              <a:ext cx="23054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law of proximity</a:t>
              </a:r>
              <a:endPara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" name="Google Shape;391;p36"/>
          <p:cNvGrpSpPr/>
          <p:nvPr/>
        </p:nvGrpSpPr>
        <p:grpSpPr>
          <a:xfrm>
            <a:off x="4315700" y="4114797"/>
            <a:ext cx="6553200" cy="766465"/>
            <a:chOff x="1295400" y="4724400"/>
            <a:chExt cx="6553200" cy="766465"/>
          </a:xfrm>
        </p:grpSpPr>
        <p:grpSp>
          <p:nvGrpSpPr>
            <p:cNvPr id="392" name="Google Shape;392;p36"/>
            <p:cNvGrpSpPr/>
            <p:nvPr/>
          </p:nvGrpSpPr>
          <p:grpSpPr>
            <a:xfrm rot="10800000" flipH="1">
              <a:off x="1295400" y="4724400"/>
              <a:ext cx="6553200" cy="152401"/>
              <a:chOff x="1295400" y="3124200"/>
              <a:chExt cx="6553200" cy="152401"/>
            </a:xfrm>
          </p:grpSpPr>
          <p:sp>
            <p:nvSpPr>
              <p:cNvPr id="393" name="Google Shape;393;p36"/>
              <p:cNvSpPr/>
              <p:nvPr/>
            </p:nvSpPr>
            <p:spPr>
              <a:xfrm rot="-5400000" flipH="1">
                <a:off x="2057400" y="2362200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36"/>
              <p:cNvSpPr/>
              <p:nvPr/>
            </p:nvSpPr>
            <p:spPr>
              <a:xfrm rot="-5400000" flipH="1">
                <a:off x="4495800" y="2362201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36"/>
              <p:cNvSpPr/>
              <p:nvPr/>
            </p:nvSpPr>
            <p:spPr>
              <a:xfrm rot="-5400000" flipH="1">
                <a:off x="6934200" y="2362201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6" name="Google Shape;396;p36"/>
            <p:cNvSpPr txBox="1"/>
            <p:nvPr/>
          </p:nvSpPr>
          <p:spPr>
            <a:xfrm>
              <a:off x="2149552" y="5029200"/>
              <a:ext cx="484489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law of symmetry + law of similarity</a:t>
              </a:r>
              <a:endParaRPr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46EC14-962D-0F61-D7AB-FCA6D023DDC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Symmetry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>
            <a:spLocks noGrp="1"/>
          </p:cNvSpPr>
          <p:nvPr>
            <p:ph type="body" idx="1"/>
          </p:nvPr>
        </p:nvSpPr>
        <p:spPr>
          <a:xfrm>
            <a:off x="3532910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group objects that we perceive to be moving along the same path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403" name="Google Shape;403;p37"/>
          <p:cNvGrpSpPr/>
          <p:nvPr/>
        </p:nvGrpSpPr>
        <p:grpSpPr>
          <a:xfrm>
            <a:off x="5361710" y="2448420"/>
            <a:ext cx="4343400" cy="3048000"/>
            <a:chOff x="2286000" y="3200400"/>
            <a:chExt cx="4343400" cy="3048000"/>
          </a:xfrm>
        </p:grpSpPr>
        <p:grpSp>
          <p:nvGrpSpPr>
            <p:cNvPr id="404" name="Google Shape;404;p37"/>
            <p:cNvGrpSpPr/>
            <p:nvPr/>
          </p:nvGrpSpPr>
          <p:grpSpPr>
            <a:xfrm>
              <a:off x="2286000" y="3200400"/>
              <a:ext cx="4343400" cy="3048000"/>
              <a:chOff x="2286000" y="3200400"/>
              <a:chExt cx="4343400" cy="3048000"/>
            </a:xfrm>
          </p:grpSpPr>
          <p:sp>
            <p:nvSpPr>
              <p:cNvPr id="405" name="Google Shape;405;p37"/>
              <p:cNvSpPr/>
              <p:nvPr/>
            </p:nvSpPr>
            <p:spPr>
              <a:xfrm>
                <a:off x="2286000" y="56388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37"/>
              <p:cNvSpPr/>
              <p:nvPr/>
            </p:nvSpPr>
            <p:spPr>
              <a:xfrm>
                <a:off x="2286000" y="44196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37"/>
              <p:cNvSpPr/>
              <p:nvPr/>
            </p:nvSpPr>
            <p:spPr>
              <a:xfrm>
                <a:off x="2286000" y="32004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8" name="Google Shape;408;p37"/>
            <p:cNvGrpSpPr/>
            <p:nvPr/>
          </p:nvGrpSpPr>
          <p:grpSpPr>
            <a:xfrm>
              <a:off x="2286000" y="3200400"/>
              <a:ext cx="4343400" cy="2438400"/>
              <a:chOff x="1066800" y="3581400"/>
              <a:chExt cx="2438400" cy="1219200"/>
            </a:xfrm>
          </p:grpSpPr>
          <p:cxnSp>
            <p:nvCxnSpPr>
              <p:cNvPr id="409" name="Google Shape;409;p37"/>
              <p:cNvCxnSpPr/>
              <p:nvPr/>
            </p:nvCxnSpPr>
            <p:spPr>
              <a:xfrm rot="10800000" flipH="1">
                <a:off x="1066800" y="3581400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0" name="Google Shape;410;p37"/>
              <p:cNvCxnSpPr/>
              <p:nvPr/>
            </p:nvCxnSpPr>
            <p:spPr>
              <a:xfrm rot="10800000" flipH="1">
                <a:off x="1066800" y="3886200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1" name="Google Shape;411;p37"/>
              <p:cNvCxnSpPr/>
              <p:nvPr/>
            </p:nvCxnSpPr>
            <p:spPr>
              <a:xfrm rot="10800000" flipH="1">
                <a:off x="1066800" y="41909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2" name="Google Shape;412;p37"/>
              <p:cNvCxnSpPr/>
              <p:nvPr/>
            </p:nvCxnSpPr>
            <p:spPr>
              <a:xfrm rot="10800000" flipH="1">
                <a:off x="1066800" y="44957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3" name="Google Shape;413;p37"/>
              <p:cNvCxnSpPr/>
              <p:nvPr/>
            </p:nvCxnSpPr>
            <p:spPr>
              <a:xfrm rot="10800000" flipH="1">
                <a:off x="1066800" y="48005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14" name="Google Shape;414;p37"/>
          <p:cNvGrpSpPr/>
          <p:nvPr/>
        </p:nvGrpSpPr>
        <p:grpSpPr>
          <a:xfrm>
            <a:off x="5836772" y="2143620"/>
            <a:ext cx="3334939" cy="3048000"/>
            <a:chOff x="2761061" y="2895600"/>
            <a:chExt cx="5163739" cy="3048000"/>
          </a:xfrm>
        </p:grpSpPr>
        <p:grpSp>
          <p:nvGrpSpPr>
            <p:cNvPr id="415" name="Google Shape;415;p37"/>
            <p:cNvGrpSpPr/>
            <p:nvPr/>
          </p:nvGrpSpPr>
          <p:grpSpPr>
            <a:xfrm>
              <a:off x="2761061" y="2895600"/>
              <a:ext cx="3393279" cy="3048000"/>
              <a:chOff x="1295401" y="3429000"/>
              <a:chExt cx="1904999" cy="1524000"/>
            </a:xfrm>
          </p:grpSpPr>
          <p:cxnSp>
            <p:nvCxnSpPr>
              <p:cNvPr id="416" name="Google Shape;416;p37"/>
              <p:cNvCxnSpPr/>
              <p:nvPr/>
            </p:nvCxnSpPr>
            <p:spPr>
              <a:xfrm>
                <a:off x="2286000" y="3429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7" name="Google Shape;417;p37"/>
              <p:cNvCxnSpPr/>
              <p:nvPr/>
            </p:nvCxnSpPr>
            <p:spPr>
              <a:xfrm rot="10800000">
                <a:off x="2286000" y="37338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8" name="Google Shape;418;p37"/>
              <p:cNvCxnSpPr/>
              <p:nvPr/>
            </p:nvCxnSpPr>
            <p:spPr>
              <a:xfrm>
                <a:off x="2286000" y="40386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9" name="Google Shape;419;p37"/>
              <p:cNvCxnSpPr/>
              <p:nvPr/>
            </p:nvCxnSpPr>
            <p:spPr>
              <a:xfrm rot="10800000">
                <a:off x="2286000" y="43434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0" name="Google Shape;420;p37"/>
              <p:cNvCxnSpPr/>
              <p:nvPr/>
            </p:nvCxnSpPr>
            <p:spPr>
              <a:xfrm>
                <a:off x="2286000" y="46482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1" name="Google Shape;421;p37"/>
              <p:cNvCxnSpPr/>
              <p:nvPr/>
            </p:nvCxnSpPr>
            <p:spPr>
              <a:xfrm rot="10800000">
                <a:off x="2286000" y="4953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2" name="Google Shape;422;p37"/>
              <p:cNvCxnSpPr/>
              <p:nvPr/>
            </p:nvCxnSpPr>
            <p:spPr>
              <a:xfrm>
                <a:off x="1295401" y="3429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3" name="Google Shape;423;p37"/>
              <p:cNvCxnSpPr/>
              <p:nvPr/>
            </p:nvCxnSpPr>
            <p:spPr>
              <a:xfrm rot="10800000">
                <a:off x="1295401" y="37338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4" name="Google Shape;424;p37"/>
              <p:cNvCxnSpPr/>
              <p:nvPr/>
            </p:nvCxnSpPr>
            <p:spPr>
              <a:xfrm>
                <a:off x="1295401" y="40386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5" name="Google Shape;425;p37"/>
              <p:cNvCxnSpPr/>
              <p:nvPr/>
            </p:nvCxnSpPr>
            <p:spPr>
              <a:xfrm rot="10800000">
                <a:off x="1295401" y="43434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6" name="Google Shape;426;p37"/>
              <p:cNvCxnSpPr/>
              <p:nvPr/>
            </p:nvCxnSpPr>
            <p:spPr>
              <a:xfrm>
                <a:off x="1295401" y="46482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7" name="Google Shape;427;p37"/>
              <p:cNvCxnSpPr/>
              <p:nvPr/>
            </p:nvCxnSpPr>
            <p:spPr>
              <a:xfrm rot="10800000">
                <a:off x="1295401" y="4953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cxnSp>
          <p:nvCxnSpPr>
            <p:cNvPr id="428" name="Google Shape;428;p37"/>
            <p:cNvCxnSpPr/>
            <p:nvPr/>
          </p:nvCxnSpPr>
          <p:spPr>
            <a:xfrm>
              <a:off x="6296025" y="28956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29" name="Google Shape;429;p37"/>
            <p:cNvCxnSpPr/>
            <p:nvPr/>
          </p:nvCxnSpPr>
          <p:spPr>
            <a:xfrm rot="10800000">
              <a:off x="6296025" y="35052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0" name="Google Shape;430;p37"/>
            <p:cNvCxnSpPr/>
            <p:nvPr/>
          </p:nvCxnSpPr>
          <p:spPr>
            <a:xfrm>
              <a:off x="6296025" y="41148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1" name="Google Shape;431;p37"/>
            <p:cNvCxnSpPr/>
            <p:nvPr/>
          </p:nvCxnSpPr>
          <p:spPr>
            <a:xfrm rot="10800000">
              <a:off x="6296025" y="47244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2" name="Google Shape;432;p37"/>
            <p:cNvCxnSpPr/>
            <p:nvPr/>
          </p:nvCxnSpPr>
          <p:spPr>
            <a:xfrm>
              <a:off x="6296025" y="53340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3" name="Google Shape;433;p37"/>
            <p:cNvCxnSpPr/>
            <p:nvPr/>
          </p:nvCxnSpPr>
          <p:spPr>
            <a:xfrm rot="10800000">
              <a:off x="6296025" y="59436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B582E1-C8F7-1066-D16A-616C4A2B599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Common Fate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"/>
          <p:cNvSpPr txBox="1">
            <a:spLocks noGrp="1"/>
          </p:cNvSpPr>
          <p:nvPr>
            <p:ph type="body" idx="1"/>
          </p:nvPr>
        </p:nvSpPr>
        <p:spPr>
          <a:xfrm>
            <a:off x="3491346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tend to group objects along the </a:t>
            </a:r>
            <a:r>
              <a:rPr lang="en-US" sz="2400" b="1" dirty="0">
                <a:ea typeface="Arial"/>
                <a:cs typeface="Arial"/>
                <a:sym typeface="Arial"/>
              </a:rPr>
              <a:t>smoothest path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881C9-DE12-20B9-7872-DCE2EACC4D8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Continuity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6D029BFD-F072-BE31-3819-6175DB37AD9B}"/>
              </a:ext>
            </a:extLst>
          </p:cNvPr>
          <p:cNvCxnSpPr>
            <a:cxnSpLocks/>
          </p:cNvCxnSpPr>
          <p:nvPr/>
        </p:nvCxnSpPr>
        <p:spPr>
          <a:xfrm flipV="1">
            <a:off x="6096000" y="2424546"/>
            <a:ext cx="2493816" cy="2382983"/>
          </a:xfrm>
          <a:prstGeom prst="curvedConnector3">
            <a:avLst>
              <a:gd name="adj1" fmla="val 50000"/>
            </a:avLst>
          </a:prstGeom>
          <a:ln w="228600" cap="rnd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870D709E-1255-D7C4-1016-247098E39D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45199" y="2082800"/>
            <a:ext cx="2946400" cy="2757714"/>
          </a:xfrm>
          <a:prstGeom prst="curvedConnector3">
            <a:avLst>
              <a:gd name="adj1" fmla="val 50000"/>
            </a:avLst>
          </a:prstGeom>
          <a:ln w="228600" cap="rnd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19E7C712-7BEF-C68F-E9B2-9751037E803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45196" y="2082797"/>
            <a:ext cx="2946400" cy="2757714"/>
          </a:xfrm>
          <a:prstGeom prst="curvedConnector3">
            <a:avLst>
              <a:gd name="adj1" fmla="val 50000"/>
            </a:avLst>
          </a:prstGeom>
          <a:ln w="228600" cap="rnd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9"/>
          <p:cNvSpPr txBox="1">
            <a:spLocks noGrp="1"/>
          </p:cNvSpPr>
          <p:nvPr>
            <p:ph type="body" idx="1"/>
          </p:nvPr>
        </p:nvSpPr>
        <p:spPr>
          <a:xfrm>
            <a:off x="3512820" y="94861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Break into teams of 3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Choose a visualization from the Tableau Vis of the Day collection: </a:t>
            </a:r>
            <a:r>
              <a:rPr lang="en-US" sz="2400" dirty="0">
                <a:ea typeface="Arial"/>
                <a:cs typeface="Arial"/>
                <a:sym typeface="Arial"/>
                <a:hlinkClick r:id="rId3"/>
              </a:rPr>
              <a:t>https://public.tableau.com/app/discover/viz-of-the-day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Goal: </a:t>
            </a:r>
            <a:r>
              <a:rPr lang="en-US" sz="2400" dirty="0">
                <a:ea typeface="Arial"/>
                <a:cs typeface="Arial"/>
                <a:sym typeface="Arial"/>
              </a:rPr>
              <a:t>identify as many examples of the Laws of Grouping (Gestalt Principles) in action in your sample visualization as you can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Be prepared to present your findings to the class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D905F-DCBC-03BB-EFEB-0744042F0BD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Practice ~10 minutes</a:t>
            </a:r>
          </a:p>
        </p:txBody>
      </p:sp>
      <p:grpSp>
        <p:nvGrpSpPr>
          <p:cNvPr id="3" name="Google Shape;458;p40">
            <a:extLst>
              <a:ext uri="{FF2B5EF4-FFF2-40B4-BE49-F238E27FC236}">
                <a16:creationId xmlns:a16="http://schemas.microsoft.com/office/drawing/2014/main" id="{E9F114D6-921C-B35F-772D-BCD46C3FBB2E}"/>
              </a:ext>
            </a:extLst>
          </p:cNvPr>
          <p:cNvGrpSpPr/>
          <p:nvPr/>
        </p:nvGrpSpPr>
        <p:grpSpPr>
          <a:xfrm>
            <a:off x="1440971" y="5038995"/>
            <a:ext cx="1498846" cy="1528465"/>
            <a:chOff x="4038600" y="1295400"/>
            <a:chExt cx="1498846" cy="1528465"/>
          </a:xfrm>
        </p:grpSpPr>
        <p:grpSp>
          <p:nvGrpSpPr>
            <p:cNvPr id="4" name="Google Shape;459;p40">
              <a:extLst>
                <a:ext uri="{FF2B5EF4-FFF2-40B4-BE49-F238E27FC236}">
                  <a16:creationId xmlns:a16="http://schemas.microsoft.com/office/drawing/2014/main" id="{39DCDF23-E64F-96B4-D461-BB7EB0974065}"/>
                </a:ext>
              </a:extLst>
            </p:cNvPr>
            <p:cNvGrpSpPr/>
            <p:nvPr/>
          </p:nvGrpSpPr>
          <p:grpSpPr>
            <a:xfrm>
              <a:off x="4038600" y="1295400"/>
              <a:ext cx="1498846" cy="1221293"/>
              <a:chOff x="4444754" y="2209800"/>
              <a:chExt cx="4699245" cy="3829050"/>
            </a:xfrm>
          </p:grpSpPr>
          <p:grpSp>
            <p:nvGrpSpPr>
              <p:cNvPr id="6" name="Google Shape;460;p40">
                <a:extLst>
                  <a:ext uri="{FF2B5EF4-FFF2-40B4-BE49-F238E27FC236}">
                    <a16:creationId xmlns:a16="http://schemas.microsoft.com/office/drawing/2014/main" id="{97AE2267-29B1-A2DA-E62F-851D24508A04}"/>
                  </a:ext>
                </a:extLst>
              </p:cNvPr>
              <p:cNvGrpSpPr/>
              <p:nvPr/>
            </p:nvGrpSpPr>
            <p:grpSpPr>
              <a:xfrm>
                <a:off x="4648200" y="2514600"/>
                <a:ext cx="4038600" cy="3200400"/>
                <a:chOff x="4648200" y="2514600"/>
                <a:chExt cx="4038600" cy="3200400"/>
              </a:xfrm>
            </p:grpSpPr>
            <p:sp>
              <p:nvSpPr>
                <p:cNvPr id="8" name="Google Shape;461;p40">
                  <a:extLst>
                    <a:ext uri="{FF2B5EF4-FFF2-40B4-BE49-F238E27FC236}">
                      <a16:creationId xmlns:a16="http://schemas.microsoft.com/office/drawing/2014/main" id="{3E0C3440-C1EE-5A1E-AE2E-FDA8487BBF53}"/>
                    </a:ext>
                  </a:extLst>
                </p:cNvPr>
                <p:cNvSpPr/>
                <p:nvPr/>
              </p:nvSpPr>
              <p:spPr>
                <a:xfrm>
                  <a:off x="46482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" name="Google Shape;462;p40">
                  <a:extLst>
                    <a:ext uri="{FF2B5EF4-FFF2-40B4-BE49-F238E27FC236}">
                      <a16:creationId xmlns:a16="http://schemas.microsoft.com/office/drawing/2014/main" id="{4EC41701-A1BD-7817-C96D-A7969B8A6DC6}"/>
                    </a:ext>
                  </a:extLst>
                </p:cNvPr>
                <p:cNvSpPr/>
                <p:nvPr/>
              </p:nvSpPr>
              <p:spPr>
                <a:xfrm>
                  <a:off x="60960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" name="Google Shape;463;p40">
                  <a:extLst>
                    <a:ext uri="{FF2B5EF4-FFF2-40B4-BE49-F238E27FC236}">
                      <a16:creationId xmlns:a16="http://schemas.microsoft.com/office/drawing/2014/main" id="{A76E5E71-0927-C039-9F97-0459934DD9A4}"/>
                    </a:ext>
                  </a:extLst>
                </p:cNvPr>
                <p:cNvSpPr/>
                <p:nvPr/>
              </p:nvSpPr>
              <p:spPr>
                <a:xfrm>
                  <a:off x="75438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" name="Google Shape;464;p40">
                <a:extLst>
                  <a:ext uri="{FF2B5EF4-FFF2-40B4-BE49-F238E27FC236}">
                    <a16:creationId xmlns:a16="http://schemas.microsoft.com/office/drawing/2014/main" id="{C118DB75-36E3-0EA2-CA7D-4237497DCAD7}"/>
                  </a:ext>
                </a:extLst>
              </p:cNvPr>
              <p:cNvSpPr/>
              <p:nvPr/>
            </p:nvSpPr>
            <p:spPr>
              <a:xfrm>
                <a:off x="4444754" y="2209800"/>
                <a:ext cx="4699245" cy="3829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" name="Google Shape;465;p40">
              <a:extLst>
                <a:ext uri="{FF2B5EF4-FFF2-40B4-BE49-F238E27FC236}">
                  <a16:creationId xmlns:a16="http://schemas.microsoft.com/office/drawing/2014/main" id="{5F95312A-226B-C05C-C584-C11C41472EF2}"/>
                </a:ext>
              </a:extLst>
            </p:cNvPr>
            <p:cNvSpPr txBox="1"/>
            <p:nvPr/>
          </p:nvSpPr>
          <p:spPr>
            <a:xfrm>
              <a:off x="4080062" y="2362200"/>
              <a:ext cx="14159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proximity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466;p40">
            <a:extLst>
              <a:ext uri="{FF2B5EF4-FFF2-40B4-BE49-F238E27FC236}">
                <a16:creationId xmlns:a16="http://schemas.microsoft.com/office/drawing/2014/main" id="{4F3F92E9-6CB0-E892-35EF-71806744172F}"/>
              </a:ext>
            </a:extLst>
          </p:cNvPr>
          <p:cNvGrpSpPr/>
          <p:nvPr/>
        </p:nvGrpSpPr>
        <p:grpSpPr>
          <a:xfrm>
            <a:off x="3340693" y="4962795"/>
            <a:ext cx="1381508" cy="1604665"/>
            <a:chOff x="5715000" y="1219200"/>
            <a:chExt cx="1381508" cy="1604665"/>
          </a:xfrm>
        </p:grpSpPr>
        <p:sp>
          <p:nvSpPr>
            <p:cNvPr id="12" name="Google Shape;467;p40">
              <a:extLst>
                <a:ext uri="{FF2B5EF4-FFF2-40B4-BE49-F238E27FC236}">
                  <a16:creationId xmlns:a16="http://schemas.microsoft.com/office/drawing/2014/main" id="{AA838AF2-4444-0F3F-DBA5-3519FD00F169}"/>
                </a:ext>
              </a:extLst>
            </p:cNvPr>
            <p:cNvSpPr/>
            <p:nvPr/>
          </p:nvSpPr>
          <p:spPr>
            <a:xfrm>
              <a:off x="5729098" y="1219200"/>
              <a:ext cx="1353312" cy="13533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Google Shape;468;p40">
              <a:extLst>
                <a:ext uri="{FF2B5EF4-FFF2-40B4-BE49-F238E27FC236}">
                  <a16:creationId xmlns:a16="http://schemas.microsoft.com/office/drawing/2014/main" id="{CEB2C47C-514F-B451-1945-27323E1636FE}"/>
                </a:ext>
              </a:extLst>
            </p:cNvPr>
            <p:cNvSpPr txBox="1"/>
            <p:nvPr/>
          </p:nvSpPr>
          <p:spPr>
            <a:xfrm>
              <a:off x="5715000" y="2362200"/>
              <a:ext cx="13815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similarity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476;p40">
            <a:extLst>
              <a:ext uri="{FF2B5EF4-FFF2-40B4-BE49-F238E27FC236}">
                <a16:creationId xmlns:a16="http://schemas.microsoft.com/office/drawing/2014/main" id="{F770923F-A74E-0361-C462-BE7869544F80}"/>
              </a:ext>
            </a:extLst>
          </p:cNvPr>
          <p:cNvGrpSpPr/>
          <p:nvPr/>
        </p:nvGrpSpPr>
        <p:grpSpPr>
          <a:xfrm>
            <a:off x="6657287" y="5023159"/>
            <a:ext cx="1518264" cy="1604662"/>
            <a:chOff x="4015019" y="2819403"/>
            <a:chExt cx="1518264" cy="1604662"/>
          </a:xfrm>
        </p:grpSpPr>
        <p:grpSp>
          <p:nvGrpSpPr>
            <p:cNvPr id="15" name="Google Shape;477;p40">
              <a:extLst>
                <a:ext uri="{FF2B5EF4-FFF2-40B4-BE49-F238E27FC236}">
                  <a16:creationId xmlns:a16="http://schemas.microsoft.com/office/drawing/2014/main" id="{46D81CDB-2E0F-3339-A388-04745963DDE2}"/>
                </a:ext>
              </a:extLst>
            </p:cNvPr>
            <p:cNvGrpSpPr/>
            <p:nvPr/>
          </p:nvGrpSpPr>
          <p:grpSpPr>
            <a:xfrm>
              <a:off x="4040492" y="2819403"/>
              <a:ext cx="1467319" cy="1066798"/>
              <a:chOff x="1236742" y="3234265"/>
              <a:chExt cx="1793390" cy="1303863"/>
            </a:xfrm>
          </p:grpSpPr>
          <p:sp>
            <p:nvSpPr>
              <p:cNvPr id="17" name="Google Shape;478;p40">
                <a:extLst>
                  <a:ext uri="{FF2B5EF4-FFF2-40B4-BE49-F238E27FC236}">
                    <a16:creationId xmlns:a16="http://schemas.microsoft.com/office/drawing/2014/main" id="{F6A546DA-2C88-86DD-8F83-8E7230B80687}"/>
                  </a:ext>
                </a:extLst>
              </p:cNvPr>
              <p:cNvSpPr txBox="1"/>
              <p:nvPr/>
            </p:nvSpPr>
            <p:spPr>
              <a:xfrm>
                <a:off x="1236742" y="3234265"/>
                <a:ext cx="1793390" cy="12413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/>
                <a:r>
                  <a:rPr lang="en-US" sz="6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    ]</a:t>
                </a:r>
                <a:endParaRPr sz="6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" name="Google Shape;479;p40">
                <a:extLst>
                  <a:ext uri="{FF2B5EF4-FFF2-40B4-BE49-F238E27FC236}">
                    <a16:creationId xmlns:a16="http://schemas.microsoft.com/office/drawing/2014/main" id="{6118D105-39A3-5629-37B0-452266652B2D}"/>
                  </a:ext>
                </a:extLst>
              </p:cNvPr>
              <p:cNvCxnSpPr>
                <a:endCxn id="19" idx="2"/>
              </p:cNvCxnSpPr>
              <p:nvPr/>
            </p:nvCxnSpPr>
            <p:spPr>
              <a:xfrm>
                <a:off x="2132583" y="3513628"/>
                <a:ext cx="0" cy="10245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sp>
            <p:nvSpPr>
              <p:cNvPr id="19" name="Google Shape;480;p40">
                <a:extLst>
                  <a:ext uri="{FF2B5EF4-FFF2-40B4-BE49-F238E27FC236}">
                    <a16:creationId xmlns:a16="http://schemas.microsoft.com/office/drawing/2014/main" id="{0FE6324D-B725-6A16-F5B4-AA2329A5D2F6}"/>
                  </a:ext>
                </a:extLst>
              </p:cNvPr>
              <p:cNvSpPr/>
              <p:nvPr/>
            </p:nvSpPr>
            <p:spPr>
              <a:xfrm>
                <a:off x="1294382" y="3420529"/>
                <a:ext cx="1676401" cy="1117599"/>
              </a:xfrm>
              <a:prstGeom prst="rect">
                <a:avLst/>
              </a:prstGeom>
              <a:noFill/>
              <a:ln w="38100" cap="flat" cmpd="sng">
                <a:solidFill>
                  <a:srgbClr val="292934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" name="Google Shape;481;p40">
              <a:extLst>
                <a:ext uri="{FF2B5EF4-FFF2-40B4-BE49-F238E27FC236}">
                  <a16:creationId xmlns:a16="http://schemas.microsoft.com/office/drawing/2014/main" id="{7B632BBA-A015-7A7E-4BEE-2B083DDEE77A}"/>
                </a:ext>
              </a:extLst>
            </p:cNvPr>
            <p:cNvSpPr txBox="1"/>
            <p:nvPr/>
          </p:nvSpPr>
          <p:spPr>
            <a:xfrm>
              <a:off x="4015019" y="3962400"/>
              <a:ext cx="151826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symmetry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482;p40">
            <a:extLst>
              <a:ext uri="{FF2B5EF4-FFF2-40B4-BE49-F238E27FC236}">
                <a16:creationId xmlns:a16="http://schemas.microsoft.com/office/drawing/2014/main" id="{0B383132-80DC-84E9-81E0-FDDFBC0B918A}"/>
              </a:ext>
            </a:extLst>
          </p:cNvPr>
          <p:cNvGrpSpPr/>
          <p:nvPr/>
        </p:nvGrpSpPr>
        <p:grpSpPr>
          <a:xfrm>
            <a:off x="8267676" y="5124356"/>
            <a:ext cx="1963699" cy="1528465"/>
            <a:chOff x="5410200" y="2971800"/>
            <a:chExt cx="1963699" cy="1528465"/>
          </a:xfrm>
        </p:grpSpPr>
        <p:grpSp>
          <p:nvGrpSpPr>
            <p:cNvPr id="21" name="Google Shape;483;p40">
              <a:extLst>
                <a:ext uri="{FF2B5EF4-FFF2-40B4-BE49-F238E27FC236}">
                  <a16:creationId xmlns:a16="http://schemas.microsoft.com/office/drawing/2014/main" id="{8F8FE4CA-B7F6-BECF-1A6E-005BE520C33C}"/>
                </a:ext>
              </a:extLst>
            </p:cNvPr>
            <p:cNvGrpSpPr/>
            <p:nvPr/>
          </p:nvGrpSpPr>
          <p:grpSpPr>
            <a:xfrm>
              <a:off x="5791200" y="2971800"/>
              <a:ext cx="1295400" cy="1066800"/>
              <a:chOff x="2286000" y="2895600"/>
              <a:chExt cx="4343400" cy="3352800"/>
            </a:xfrm>
          </p:grpSpPr>
          <p:grpSp>
            <p:nvGrpSpPr>
              <p:cNvPr id="23" name="Google Shape;484;p40">
                <a:extLst>
                  <a:ext uri="{FF2B5EF4-FFF2-40B4-BE49-F238E27FC236}">
                    <a16:creationId xmlns:a16="http://schemas.microsoft.com/office/drawing/2014/main" id="{7D284FC2-674C-08CC-DE8B-40BC5961D924}"/>
                  </a:ext>
                </a:extLst>
              </p:cNvPr>
              <p:cNvGrpSpPr/>
              <p:nvPr/>
            </p:nvGrpSpPr>
            <p:grpSpPr>
              <a:xfrm>
                <a:off x="2286000" y="3200400"/>
                <a:ext cx="4343400" cy="3048000"/>
                <a:chOff x="2286000" y="3200400"/>
                <a:chExt cx="4343400" cy="3048000"/>
              </a:xfrm>
            </p:grpSpPr>
            <p:grpSp>
              <p:nvGrpSpPr>
                <p:cNvPr id="44" name="Google Shape;485;p40">
                  <a:extLst>
                    <a:ext uri="{FF2B5EF4-FFF2-40B4-BE49-F238E27FC236}">
                      <a16:creationId xmlns:a16="http://schemas.microsoft.com/office/drawing/2014/main" id="{C14989DC-377E-5CDB-1363-AC0BB01F97DC}"/>
                    </a:ext>
                  </a:extLst>
                </p:cNvPr>
                <p:cNvGrpSpPr/>
                <p:nvPr/>
              </p:nvGrpSpPr>
              <p:grpSpPr>
                <a:xfrm>
                  <a:off x="2286000" y="3200400"/>
                  <a:ext cx="4343400" cy="3048000"/>
                  <a:chOff x="2286000" y="3200400"/>
                  <a:chExt cx="4343400" cy="3048000"/>
                </a:xfrm>
              </p:grpSpPr>
              <p:sp>
                <p:nvSpPr>
                  <p:cNvPr id="51" name="Google Shape;486;p40">
                    <a:extLst>
                      <a:ext uri="{FF2B5EF4-FFF2-40B4-BE49-F238E27FC236}">
                        <a16:creationId xmlns:a16="http://schemas.microsoft.com/office/drawing/2014/main" id="{0F1FDC5F-0DD2-A758-450A-C08CB905DECB}"/>
                      </a:ext>
                    </a:extLst>
                  </p:cNvPr>
                  <p:cNvSpPr/>
                  <p:nvPr/>
                </p:nvSpPr>
                <p:spPr>
                  <a:xfrm>
                    <a:off x="2286000" y="56388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" name="Google Shape;487;p40">
                    <a:extLst>
                      <a:ext uri="{FF2B5EF4-FFF2-40B4-BE49-F238E27FC236}">
                        <a16:creationId xmlns:a16="http://schemas.microsoft.com/office/drawing/2014/main" id="{859BE010-345D-E1C4-6932-51F2424A8E36}"/>
                      </a:ext>
                    </a:extLst>
                  </p:cNvPr>
                  <p:cNvSpPr/>
                  <p:nvPr/>
                </p:nvSpPr>
                <p:spPr>
                  <a:xfrm>
                    <a:off x="2286000" y="44196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" name="Google Shape;488;p40">
                    <a:extLst>
                      <a:ext uri="{FF2B5EF4-FFF2-40B4-BE49-F238E27FC236}">
                        <a16:creationId xmlns:a16="http://schemas.microsoft.com/office/drawing/2014/main" id="{F8C30B09-E743-62D8-03D0-D346370CFAB1}"/>
                      </a:ext>
                    </a:extLst>
                  </p:cNvPr>
                  <p:cNvSpPr/>
                  <p:nvPr/>
                </p:nvSpPr>
                <p:spPr>
                  <a:xfrm>
                    <a:off x="2286000" y="32004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5" name="Google Shape;489;p40">
                  <a:extLst>
                    <a:ext uri="{FF2B5EF4-FFF2-40B4-BE49-F238E27FC236}">
                      <a16:creationId xmlns:a16="http://schemas.microsoft.com/office/drawing/2014/main" id="{08D1D1EE-DFB5-526F-6838-D2A84A7E5C56}"/>
                    </a:ext>
                  </a:extLst>
                </p:cNvPr>
                <p:cNvGrpSpPr/>
                <p:nvPr/>
              </p:nvGrpSpPr>
              <p:grpSpPr>
                <a:xfrm>
                  <a:off x="2286000" y="3200400"/>
                  <a:ext cx="4343400" cy="2438400"/>
                  <a:chOff x="1066800" y="3581400"/>
                  <a:chExt cx="2438400" cy="1219200"/>
                </a:xfrm>
              </p:grpSpPr>
              <p:cxnSp>
                <p:nvCxnSpPr>
                  <p:cNvPr id="46" name="Google Shape;490;p40">
                    <a:extLst>
                      <a:ext uri="{FF2B5EF4-FFF2-40B4-BE49-F238E27FC236}">
                        <a16:creationId xmlns:a16="http://schemas.microsoft.com/office/drawing/2014/main" id="{C22D7188-8940-B4CE-A467-8484C250FB29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3581400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7" name="Google Shape;491;p40">
                    <a:extLst>
                      <a:ext uri="{FF2B5EF4-FFF2-40B4-BE49-F238E27FC236}">
                        <a16:creationId xmlns:a16="http://schemas.microsoft.com/office/drawing/2014/main" id="{A914FD58-3D4B-2750-332D-B07CA20708CB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3886200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8" name="Google Shape;492;p40">
                    <a:extLst>
                      <a:ext uri="{FF2B5EF4-FFF2-40B4-BE49-F238E27FC236}">
                        <a16:creationId xmlns:a16="http://schemas.microsoft.com/office/drawing/2014/main" id="{6FBD744F-BEF0-2791-631D-43D5B5F60656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41909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9" name="Google Shape;493;p40">
                    <a:extLst>
                      <a:ext uri="{FF2B5EF4-FFF2-40B4-BE49-F238E27FC236}">
                        <a16:creationId xmlns:a16="http://schemas.microsoft.com/office/drawing/2014/main" id="{C17318DA-D3B8-AA3C-4EA0-9357C22A7D47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44957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0" name="Google Shape;494;p40">
                    <a:extLst>
                      <a:ext uri="{FF2B5EF4-FFF2-40B4-BE49-F238E27FC236}">
                        <a16:creationId xmlns:a16="http://schemas.microsoft.com/office/drawing/2014/main" id="{5A094523-BE7C-61CC-46C7-E8B16522164C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48005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4" name="Google Shape;495;p40">
                <a:extLst>
                  <a:ext uri="{FF2B5EF4-FFF2-40B4-BE49-F238E27FC236}">
                    <a16:creationId xmlns:a16="http://schemas.microsoft.com/office/drawing/2014/main" id="{23B2A566-928D-2C14-C10D-6BF4038ED2DC}"/>
                  </a:ext>
                </a:extLst>
              </p:cNvPr>
              <p:cNvGrpSpPr/>
              <p:nvPr/>
            </p:nvGrpSpPr>
            <p:grpSpPr>
              <a:xfrm>
                <a:off x="2761061" y="2895600"/>
                <a:ext cx="3334939" cy="3048000"/>
                <a:chOff x="2761061" y="2895600"/>
                <a:chExt cx="5163739" cy="3048000"/>
              </a:xfrm>
            </p:grpSpPr>
            <p:grpSp>
              <p:nvGrpSpPr>
                <p:cNvPr id="25" name="Google Shape;496;p40">
                  <a:extLst>
                    <a:ext uri="{FF2B5EF4-FFF2-40B4-BE49-F238E27FC236}">
                      <a16:creationId xmlns:a16="http://schemas.microsoft.com/office/drawing/2014/main" id="{A45900CC-2F0C-BD7C-05C3-E0FEE253446C}"/>
                    </a:ext>
                  </a:extLst>
                </p:cNvPr>
                <p:cNvGrpSpPr/>
                <p:nvPr/>
              </p:nvGrpSpPr>
              <p:grpSpPr>
                <a:xfrm>
                  <a:off x="2761061" y="2895600"/>
                  <a:ext cx="3393279" cy="3048000"/>
                  <a:chOff x="1295401" y="3429000"/>
                  <a:chExt cx="1904999" cy="1524000"/>
                </a:xfrm>
              </p:grpSpPr>
              <p:cxnSp>
                <p:nvCxnSpPr>
                  <p:cNvPr id="32" name="Google Shape;497;p40">
                    <a:extLst>
                      <a:ext uri="{FF2B5EF4-FFF2-40B4-BE49-F238E27FC236}">
                        <a16:creationId xmlns:a16="http://schemas.microsoft.com/office/drawing/2014/main" id="{76D088E9-7DB9-F7CA-0981-2ED9B079A753}"/>
                      </a:ext>
                    </a:extLst>
                  </p:cNvPr>
                  <p:cNvCxnSpPr/>
                  <p:nvPr/>
                </p:nvCxnSpPr>
                <p:spPr>
                  <a:xfrm>
                    <a:off x="2286000" y="3429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3" name="Google Shape;498;p40">
                    <a:extLst>
                      <a:ext uri="{FF2B5EF4-FFF2-40B4-BE49-F238E27FC236}">
                        <a16:creationId xmlns:a16="http://schemas.microsoft.com/office/drawing/2014/main" id="{82BFD0AA-9F48-3194-A7F1-9F065837DA2E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2286000" y="37338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4" name="Google Shape;499;p40">
                    <a:extLst>
                      <a:ext uri="{FF2B5EF4-FFF2-40B4-BE49-F238E27FC236}">
                        <a16:creationId xmlns:a16="http://schemas.microsoft.com/office/drawing/2014/main" id="{AB7F6D70-8881-A955-8B94-4AB2C5C14DAC}"/>
                      </a:ext>
                    </a:extLst>
                  </p:cNvPr>
                  <p:cNvCxnSpPr/>
                  <p:nvPr/>
                </p:nvCxnSpPr>
                <p:spPr>
                  <a:xfrm>
                    <a:off x="2286000" y="40386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5" name="Google Shape;500;p40">
                    <a:extLst>
                      <a:ext uri="{FF2B5EF4-FFF2-40B4-BE49-F238E27FC236}">
                        <a16:creationId xmlns:a16="http://schemas.microsoft.com/office/drawing/2014/main" id="{651BE524-F508-DC09-DF73-B5C8569C88EF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2286000" y="43434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6" name="Google Shape;501;p40">
                    <a:extLst>
                      <a:ext uri="{FF2B5EF4-FFF2-40B4-BE49-F238E27FC236}">
                        <a16:creationId xmlns:a16="http://schemas.microsoft.com/office/drawing/2014/main" id="{F92552A7-67BE-2075-81D1-3D507EF10F01}"/>
                      </a:ext>
                    </a:extLst>
                  </p:cNvPr>
                  <p:cNvCxnSpPr/>
                  <p:nvPr/>
                </p:nvCxnSpPr>
                <p:spPr>
                  <a:xfrm>
                    <a:off x="2286000" y="46482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7" name="Google Shape;502;p40">
                    <a:extLst>
                      <a:ext uri="{FF2B5EF4-FFF2-40B4-BE49-F238E27FC236}">
                        <a16:creationId xmlns:a16="http://schemas.microsoft.com/office/drawing/2014/main" id="{80620036-82AA-30CA-59AB-B2E16BC0AC7E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2286000" y="4953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8" name="Google Shape;503;p40">
                    <a:extLst>
                      <a:ext uri="{FF2B5EF4-FFF2-40B4-BE49-F238E27FC236}">
                        <a16:creationId xmlns:a16="http://schemas.microsoft.com/office/drawing/2014/main" id="{0C23D8B1-05CD-318C-F88E-47F1D76D9EAD}"/>
                      </a:ext>
                    </a:extLst>
                  </p:cNvPr>
                  <p:cNvCxnSpPr/>
                  <p:nvPr/>
                </p:nvCxnSpPr>
                <p:spPr>
                  <a:xfrm>
                    <a:off x="1295401" y="3429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9" name="Google Shape;504;p40">
                    <a:extLst>
                      <a:ext uri="{FF2B5EF4-FFF2-40B4-BE49-F238E27FC236}">
                        <a16:creationId xmlns:a16="http://schemas.microsoft.com/office/drawing/2014/main" id="{00783243-1E10-855D-4B82-4C3364FC0901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1295401" y="37338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0" name="Google Shape;505;p40">
                    <a:extLst>
                      <a:ext uri="{FF2B5EF4-FFF2-40B4-BE49-F238E27FC236}">
                        <a16:creationId xmlns:a16="http://schemas.microsoft.com/office/drawing/2014/main" id="{85DD6258-4342-4B52-2E5B-E34D04C49D05}"/>
                      </a:ext>
                    </a:extLst>
                  </p:cNvPr>
                  <p:cNvCxnSpPr/>
                  <p:nvPr/>
                </p:nvCxnSpPr>
                <p:spPr>
                  <a:xfrm>
                    <a:off x="1295401" y="40386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1" name="Google Shape;506;p40">
                    <a:extLst>
                      <a:ext uri="{FF2B5EF4-FFF2-40B4-BE49-F238E27FC236}">
                        <a16:creationId xmlns:a16="http://schemas.microsoft.com/office/drawing/2014/main" id="{0747CAFE-DAA3-4C5B-572B-B2F8B69CD790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1295401" y="43434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2" name="Google Shape;507;p40">
                    <a:extLst>
                      <a:ext uri="{FF2B5EF4-FFF2-40B4-BE49-F238E27FC236}">
                        <a16:creationId xmlns:a16="http://schemas.microsoft.com/office/drawing/2014/main" id="{91E0900A-F6CA-5D4A-51BB-A56EAC3D6099}"/>
                      </a:ext>
                    </a:extLst>
                  </p:cNvPr>
                  <p:cNvCxnSpPr/>
                  <p:nvPr/>
                </p:nvCxnSpPr>
                <p:spPr>
                  <a:xfrm>
                    <a:off x="1295401" y="46482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3" name="Google Shape;508;p40">
                    <a:extLst>
                      <a:ext uri="{FF2B5EF4-FFF2-40B4-BE49-F238E27FC236}">
                        <a16:creationId xmlns:a16="http://schemas.microsoft.com/office/drawing/2014/main" id="{65D212EC-92C5-7FDF-B186-E59FF73DB9E9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1295401" y="4953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</p:grpSp>
            <p:cxnSp>
              <p:nvCxnSpPr>
                <p:cNvPr id="26" name="Google Shape;509;p40">
                  <a:extLst>
                    <a:ext uri="{FF2B5EF4-FFF2-40B4-BE49-F238E27FC236}">
                      <a16:creationId xmlns:a16="http://schemas.microsoft.com/office/drawing/2014/main" id="{197869E8-34F9-E7F1-43F8-047E7F442843}"/>
                    </a:ext>
                  </a:extLst>
                </p:cNvPr>
                <p:cNvCxnSpPr/>
                <p:nvPr/>
              </p:nvCxnSpPr>
              <p:spPr>
                <a:xfrm>
                  <a:off x="6296025" y="28956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7" name="Google Shape;510;p40">
                  <a:extLst>
                    <a:ext uri="{FF2B5EF4-FFF2-40B4-BE49-F238E27FC236}">
                      <a16:creationId xmlns:a16="http://schemas.microsoft.com/office/drawing/2014/main" id="{2F20C8B4-E66B-24CF-0D58-BCAFACEF611C}"/>
                    </a:ext>
                  </a:extLst>
                </p:cNvPr>
                <p:cNvCxnSpPr/>
                <p:nvPr/>
              </p:nvCxnSpPr>
              <p:spPr>
                <a:xfrm rot="10800000">
                  <a:off x="6296025" y="35052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8" name="Google Shape;511;p40">
                  <a:extLst>
                    <a:ext uri="{FF2B5EF4-FFF2-40B4-BE49-F238E27FC236}">
                      <a16:creationId xmlns:a16="http://schemas.microsoft.com/office/drawing/2014/main" id="{E344DBEB-0943-1A95-7EBB-FF5CF666A9B6}"/>
                    </a:ext>
                  </a:extLst>
                </p:cNvPr>
                <p:cNvCxnSpPr/>
                <p:nvPr/>
              </p:nvCxnSpPr>
              <p:spPr>
                <a:xfrm>
                  <a:off x="6296025" y="41148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9" name="Google Shape;512;p40">
                  <a:extLst>
                    <a:ext uri="{FF2B5EF4-FFF2-40B4-BE49-F238E27FC236}">
                      <a16:creationId xmlns:a16="http://schemas.microsoft.com/office/drawing/2014/main" id="{049B826E-3A10-0B89-E4F4-DAE683BB0F5A}"/>
                    </a:ext>
                  </a:extLst>
                </p:cNvPr>
                <p:cNvCxnSpPr/>
                <p:nvPr/>
              </p:nvCxnSpPr>
              <p:spPr>
                <a:xfrm rot="10800000">
                  <a:off x="6296025" y="47244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0" name="Google Shape;513;p40">
                  <a:extLst>
                    <a:ext uri="{FF2B5EF4-FFF2-40B4-BE49-F238E27FC236}">
                      <a16:creationId xmlns:a16="http://schemas.microsoft.com/office/drawing/2014/main" id="{4E36837D-F637-E3A5-8239-13760C8BDFC0}"/>
                    </a:ext>
                  </a:extLst>
                </p:cNvPr>
                <p:cNvCxnSpPr/>
                <p:nvPr/>
              </p:nvCxnSpPr>
              <p:spPr>
                <a:xfrm>
                  <a:off x="6296025" y="53340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1" name="Google Shape;514;p40">
                  <a:extLst>
                    <a:ext uri="{FF2B5EF4-FFF2-40B4-BE49-F238E27FC236}">
                      <a16:creationId xmlns:a16="http://schemas.microsoft.com/office/drawing/2014/main" id="{CB29AEF1-D7EB-83B4-14BC-8F903DBF51DE}"/>
                    </a:ext>
                  </a:extLst>
                </p:cNvPr>
                <p:cNvCxnSpPr/>
                <p:nvPr/>
              </p:nvCxnSpPr>
              <p:spPr>
                <a:xfrm rot="10800000">
                  <a:off x="6296025" y="59436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</p:grpSp>
        <p:sp>
          <p:nvSpPr>
            <p:cNvPr id="22" name="Google Shape;515;p40">
              <a:extLst>
                <a:ext uri="{FF2B5EF4-FFF2-40B4-BE49-F238E27FC236}">
                  <a16:creationId xmlns:a16="http://schemas.microsoft.com/office/drawing/2014/main" id="{88AD5B1A-4ACE-3DD1-4DFB-AE237AD32088}"/>
                </a:ext>
              </a:extLst>
            </p:cNvPr>
            <p:cNvSpPr txBox="1"/>
            <p:nvPr/>
          </p:nvSpPr>
          <p:spPr>
            <a:xfrm>
              <a:off x="5410200" y="4038600"/>
              <a:ext cx="19636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common fate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" name="Google Shape;516;p40">
            <a:extLst>
              <a:ext uri="{FF2B5EF4-FFF2-40B4-BE49-F238E27FC236}">
                <a16:creationId xmlns:a16="http://schemas.microsoft.com/office/drawing/2014/main" id="{5267389E-AEDE-5CC0-1C8F-9196871427D9}"/>
              </a:ext>
            </a:extLst>
          </p:cNvPr>
          <p:cNvGrpSpPr/>
          <p:nvPr/>
        </p:nvGrpSpPr>
        <p:grpSpPr>
          <a:xfrm>
            <a:off x="10257518" y="4909558"/>
            <a:ext cx="1484902" cy="1718263"/>
            <a:chOff x="7391400" y="2782002"/>
            <a:chExt cx="1484902" cy="1718263"/>
          </a:xfrm>
        </p:grpSpPr>
        <p:grpSp>
          <p:nvGrpSpPr>
            <p:cNvPr id="55" name="Google Shape;517;p40">
              <a:extLst>
                <a:ext uri="{FF2B5EF4-FFF2-40B4-BE49-F238E27FC236}">
                  <a16:creationId xmlns:a16="http://schemas.microsoft.com/office/drawing/2014/main" id="{4DAA750F-227B-3525-D6AB-C0F0A4EAB460}"/>
                </a:ext>
              </a:extLst>
            </p:cNvPr>
            <p:cNvGrpSpPr/>
            <p:nvPr/>
          </p:nvGrpSpPr>
          <p:grpSpPr>
            <a:xfrm>
              <a:off x="7533094" y="2782002"/>
              <a:ext cx="1164412" cy="1233037"/>
              <a:chOff x="1997536" y="2259471"/>
              <a:chExt cx="3891785" cy="3863576"/>
            </a:xfrm>
          </p:grpSpPr>
          <p:sp>
            <p:nvSpPr>
              <p:cNvPr id="57" name="Google Shape;518;p40">
                <a:extLst>
                  <a:ext uri="{FF2B5EF4-FFF2-40B4-BE49-F238E27FC236}">
                    <a16:creationId xmlns:a16="http://schemas.microsoft.com/office/drawing/2014/main" id="{8A22780C-6B01-FD89-549F-B6388D7863F2}"/>
                  </a:ext>
                </a:extLst>
              </p:cNvPr>
              <p:cNvSpPr/>
              <p:nvPr/>
            </p:nvSpPr>
            <p:spPr>
              <a:xfrm rot="4795453">
                <a:off x="3570512" y="2379470"/>
                <a:ext cx="745833" cy="382022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74999" y="12585"/>
                      <a:pt x="85135" y="27071"/>
                      <a:pt x="87567" y="39894"/>
                    </a:cubicBezTo>
                    <a:cubicBezTo>
                      <a:pt x="89999" y="52717"/>
                      <a:pt x="9189" y="63588"/>
                      <a:pt x="14594" y="76939"/>
                    </a:cubicBezTo>
                    <a:cubicBezTo>
                      <a:pt x="19999" y="90290"/>
                      <a:pt x="91081" y="113509"/>
                      <a:pt x="120000" y="120000"/>
                    </a:cubicBezTo>
                  </a:path>
                </a:pathLst>
              </a:custGeom>
              <a:noFill/>
              <a:ln w="76200" cap="rnd" cmpd="sng">
                <a:solidFill>
                  <a:srgbClr val="000000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19;p40">
                <a:extLst>
                  <a:ext uri="{FF2B5EF4-FFF2-40B4-BE49-F238E27FC236}">
                    <a16:creationId xmlns:a16="http://schemas.microsoft.com/office/drawing/2014/main" id="{F46F02DB-74DF-9201-ED7B-271C94A5FA7E}"/>
                  </a:ext>
                </a:extLst>
              </p:cNvPr>
              <p:cNvSpPr/>
              <p:nvPr/>
            </p:nvSpPr>
            <p:spPr>
              <a:xfrm rot="9718950" flipH="1">
                <a:off x="4101331" y="2281149"/>
                <a:ext cx="745832" cy="382022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74999" y="12585"/>
                      <a:pt x="85135" y="27071"/>
                      <a:pt x="87567" y="39894"/>
                    </a:cubicBezTo>
                    <a:cubicBezTo>
                      <a:pt x="89999" y="52717"/>
                      <a:pt x="9189" y="63588"/>
                      <a:pt x="14594" y="76939"/>
                    </a:cubicBezTo>
                    <a:cubicBezTo>
                      <a:pt x="19999" y="90290"/>
                      <a:pt x="91081" y="113509"/>
                      <a:pt x="120000" y="120000"/>
                    </a:cubicBezTo>
                  </a:path>
                </a:pathLst>
              </a:custGeom>
              <a:noFill/>
              <a:ln w="76200" cap="rnd" cmpd="sng">
                <a:solidFill>
                  <a:srgbClr val="D2533C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" name="Google Shape;520;p40">
              <a:extLst>
                <a:ext uri="{FF2B5EF4-FFF2-40B4-BE49-F238E27FC236}">
                  <a16:creationId xmlns:a16="http://schemas.microsoft.com/office/drawing/2014/main" id="{8EAA17A0-B0E4-B52F-6435-C7290F67BC69}"/>
                </a:ext>
              </a:extLst>
            </p:cNvPr>
            <p:cNvSpPr txBox="1"/>
            <p:nvPr/>
          </p:nvSpPr>
          <p:spPr>
            <a:xfrm>
              <a:off x="7391400" y="4038600"/>
              <a:ext cx="14849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continuity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" name="Picture 58" descr="A black and white panda&#10;&#10;Description automatically generated">
            <a:extLst>
              <a:ext uri="{FF2B5EF4-FFF2-40B4-BE49-F238E27FC236}">
                <a16:creationId xmlns:a16="http://schemas.microsoft.com/office/drawing/2014/main" id="{1F9BAF78-033E-179A-D467-C44524E96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675" y="5105153"/>
            <a:ext cx="1125402" cy="1060161"/>
          </a:xfrm>
          <a:prstGeom prst="rect">
            <a:avLst/>
          </a:prstGeom>
        </p:spPr>
      </p:pic>
      <p:sp>
        <p:nvSpPr>
          <p:cNvPr id="60" name="Google Shape;468;p40">
            <a:extLst>
              <a:ext uri="{FF2B5EF4-FFF2-40B4-BE49-F238E27FC236}">
                <a16:creationId xmlns:a16="http://schemas.microsoft.com/office/drawing/2014/main" id="{38ED4AEA-FB27-1CDA-8684-27FE9448F129}"/>
              </a:ext>
            </a:extLst>
          </p:cNvPr>
          <p:cNvSpPr txBox="1"/>
          <p:nvPr/>
        </p:nvSpPr>
        <p:spPr>
          <a:xfrm>
            <a:off x="5033890" y="6105795"/>
            <a:ext cx="13815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closure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Picture 60" descr="A close-up of a pill&#10;&#10;Description automatically generated">
            <a:extLst>
              <a:ext uri="{FF2B5EF4-FFF2-40B4-BE49-F238E27FC236}">
                <a16:creationId xmlns:a16="http://schemas.microsoft.com/office/drawing/2014/main" id="{91B3E5EE-3AA4-984A-8B7F-2C5B756392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905"/>
          <a:stretch/>
        </p:blipFill>
        <p:spPr>
          <a:xfrm>
            <a:off x="1508228" y="5121054"/>
            <a:ext cx="1364332" cy="1051097"/>
          </a:xfrm>
          <a:prstGeom prst="rect">
            <a:avLst/>
          </a:prstGeom>
        </p:spPr>
      </p:pic>
      <p:pic>
        <p:nvPicPr>
          <p:cNvPr id="62" name="Picture 61" descr="A black and white circle pattern&#10;&#10;Description automatically generated">
            <a:extLst>
              <a:ext uri="{FF2B5EF4-FFF2-40B4-BE49-F238E27FC236}">
                <a16:creationId xmlns:a16="http://schemas.microsoft.com/office/drawing/2014/main" id="{134DEADE-3DE4-448F-809B-52D7C56CB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2495" y="5128184"/>
            <a:ext cx="1009294" cy="1023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0152" t="742" r="10791" b="1382"/>
          <a:stretch/>
        </p:blipFill>
        <p:spPr>
          <a:xfrm>
            <a:off x="3686035" y="955431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21" name="Google Shape;121;p17"/>
          <p:cNvSpPr txBox="1"/>
          <p:nvPr/>
        </p:nvSpPr>
        <p:spPr>
          <a:xfrm>
            <a:off x="5904338" y="4155831"/>
            <a:ext cx="3770884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(sometimes imperfect) </a:t>
            </a:r>
            <a:endParaRPr dirty="0"/>
          </a:p>
          <a:p>
            <a:pPr algn="ctr"/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 by which we </a:t>
            </a:r>
            <a:endParaRPr dirty="0"/>
          </a:p>
          <a:p>
            <a:pPr algn="ctr"/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detect</a:t>
            </a:r>
            <a:r>
              <a:rPr lang="en-U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interpret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 signals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3F2D5B-5E26-9DB3-A274-946A8239BD9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 (def.)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"/>
          <p:cNvSpPr txBox="1">
            <a:spLocks noGrp="1"/>
          </p:cNvSpPr>
          <p:nvPr>
            <p:ph type="title"/>
          </p:nvPr>
        </p:nvSpPr>
        <p:spPr>
          <a:xfrm>
            <a:off x="3581400" y="81502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sz="2400" dirty="0">
              <a:latin typeface="+mn-lt"/>
            </a:endParaRPr>
          </a:p>
        </p:txBody>
      </p:sp>
      <p:pic>
        <p:nvPicPr>
          <p:cNvPr id="468" name="Google Shape;468;p39"/>
          <p:cNvPicPr preferRelativeResize="0"/>
          <p:nvPr/>
        </p:nvPicPr>
        <p:blipFill rotWithShape="1">
          <a:blip r:embed="rId3">
            <a:alphaModFix/>
          </a:blip>
          <a:srcRect b="55199"/>
          <a:stretch/>
        </p:blipFill>
        <p:spPr>
          <a:xfrm>
            <a:off x="4747846" y="1957755"/>
            <a:ext cx="5334000" cy="261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9"/>
          <p:cNvPicPr preferRelativeResize="0"/>
          <p:nvPr/>
        </p:nvPicPr>
        <p:blipFill rotWithShape="1">
          <a:blip r:embed="rId3">
            <a:alphaModFix/>
          </a:blip>
          <a:srcRect l="2035" t="56487" r="-2034" b="-1287"/>
          <a:stretch/>
        </p:blipFill>
        <p:spPr>
          <a:xfrm>
            <a:off x="4857574" y="2083710"/>
            <a:ext cx="5334000" cy="26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175F080-0CB1-1443-CB6C-8D0DAC93141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212" r="-1211"/>
          <a:stretch/>
        </p:blipFill>
        <p:spPr>
          <a:xfrm>
            <a:off x="3581400" y="131884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EFB6D7-97C2-A03D-587D-B1B63941156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sp>
        <p:nvSpPr>
          <p:cNvPr id="6" name="Google Shape;467;p39">
            <a:extLst>
              <a:ext uri="{FF2B5EF4-FFF2-40B4-BE49-F238E27FC236}">
                <a16:creationId xmlns:a16="http://schemas.microsoft.com/office/drawing/2014/main" id="{D640D403-2570-AA4F-4866-53D25670D323}"/>
              </a:ext>
            </a:extLst>
          </p:cNvPr>
          <p:cNvSpPr txBox="1">
            <a:spLocks/>
          </p:cNvSpPr>
          <p:nvPr/>
        </p:nvSpPr>
        <p:spPr>
          <a:xfrm>
            <a:off x="3581400" y="58056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lang="en-US" sz="2400" dirty="0">
              <a:latin typeface="+mn-l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>
          <a:extLst>
            <a:ext uri="{FF2B5EF4-FFF2-40B4-BE49-F238E27FC236}">
              <a16:creationId xmlns:a16="http://schemas.microsoft.com/office/drawing/2014/main" id="{70BEC088-B1F9-407C-CD42-D7FD6B9A2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59B27DB-CEF4-C4ED-6D77-22B9117A145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sp>
        <p:nvSpPr>
          <p:cNvPr id="6" name="Google Shape;467;p39">
            <a:extLst>
              <a:ext uri="{FF2B5EF4-FFF2-40B4-BE49-F238E27FC236}">
                <a16:creationId xmlns:a16="http://schemas.microsoft.com/office/drawing/2014/main" id="{39919B1C-2A47-77E1-CD28-430C52F7BCFB}"/>
              </a:ext>
            </a:extLst>
          </p:cNvPr>
          <p:cNvSpPr txBox="1">
            <a:spLocks/>
          </p:cNvSpPr>
          <p:nvPr/>
        </p:nvSpPr>
        <p:spPr>
          <a:xfrm>
            <a:off x="3581400" y="58056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lang="en-US" sz="2400" dirty="0">
              <a:latin typeface="+mn-lt"/>
            </a:endParaRPr>
          </a:p>
        </p:txBody>
      </p:sp>
      <p:pic>
        <p:nvPicPr>
          <p:cNvPr id="7" name="Content Placeholder 6" descr="A graph of a function&#10;&#10;AI-generated content may be incorrect.">
            <a:extLst>
              <a:ext uri="{FF2B5EF4-FFF2-40B4-BE49-F238E27FC236}">
                <a16:creationId xmlns:a16="http://schemas.microsoft.com/office/drawing/2014/main" id="{10BDAC6D-EAA5-D9BD-1CC9-766267BD3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78238" y="1571167"/>
            <a:ext cx="7315200" cy="4763911"/>
          </a:xfrm>
        </p:spPr>
      </p:pic>
    </p:spTree>
    <p:extLst>
      <p:ext uri="{BB962C8B-B14F-4D97-AF65-F5344CB8AC3E}">
        <p14:creationId xmlns:p14="http://schemas.microsoft.com/office/powerpoint/2010/main" val="435410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1"/>
          <p:cNvSpPr txBox="1">
            <a:spLocks noGrp="1"/>
          </p:cNvSpPr>
          <p:nvPr>
            <p:ph type="title"/>
          </p:nvPr>
        </p:nvSpPr>
        <p:spPr>
          <a:xfrm>
            <a:off x="3481754" y="550985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Okay, what about </a:t>
            </a:r>
            <a:r>
              <a:rPr lang="en-US" sz="2400" b="1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attentive</a:t>
            </a: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processing?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F4CFDB-4883-9C99-3C99-B91C0D8CFE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4" name="Google Shape;544;p45"/>
          <p:cNvCxnSpPr/>
          <p:nvPr/>
        </p:nvCxnSpPr>
        <p:spPr>
          <a:xfrm rot="10800000" flipH="1">
            <a:off x="4308231" y="1688123"/>
            <a:ext cx="4267200" cy="4267200"/>
          </a:xfrm>
          <a:prstGeom prst="straightConnector1">
            <a:avLst/>
          </a:prstGeom>
          <a:noFill/>
          <a:ln w="12700" cap="rnd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45" name="Google Shape;545;p45"/>
          <p:cNvSpPr txBox="1">
            <a:spLocks noGrp="1"/>
          </p:cNvSpPr>
          <p:nvPr>
            <p:ph type="title"/>
          </p:nvPr>
        </p:nvSpPr>
        <p:spPr>
          <a:xfrm>
            <a:off x="3622431" y="240323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“Apparent” magnitude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546" name="Google Shape;546;p45"/>
          <p:cNvSpPr/>
          <p:nvPr/>
        </p:nvSpPr>
        <p:spPr>
          <a:xfrm>
            <a:off x="5257800" y="6581002"/>
            <a:ext cx="541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http://makingmaps.net/2007/08/28/perceptual-scaling-of-map-symbols/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5"/>
          <p:cNvSpPr/>
          <p:nvPr/>
        </p:nvSpPr>
        <p:spPr>
          <a:xfrm>
            <a:off x="4308231" y="1611923"/>
            <a:ext cx="4343400" cy="43434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8" name="Google Shape;548;p45"/>
          <p:cNvCxnSpPr/>
          <p:nvPr/>
        </p:nvCxnSpPr>
        <p:spPr>
          <a:xfrm rot="10800000" flipH="1">
            <a:off x="4308231" y="1688123"/>
            <a:ext cx="4267200" cy="4267200"/>
          </a:xfrm>
          <a:prstGeom prst="straightConnector1">
            <a:avLst/>
          </a:prstGeom>
          <a:noFill/>
          <a:ln w="57150" cap="rnd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9" name="Google Shape;549;p45"/>
          <p:cNvSpPr/>
          <p:nvPr/>
        </p:nvSpPr>
        <p:spPr>
          <a:xfrm>
            <a:off x="4305008" y="3311814"/>
            <a:ext cx="4287734" cy="26487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23696" y="89672"/>
                  <a:pt x="41670" y="64754"/>
                  <a:pt x="61670" y="44754"/>
                </a:cubicBezTo>
                <a:cubicBezTo>
                  <a:pt x="81670" y="24754"/>
                  <a:pt x="120000" y="0"/>
                  <a:pt x="120000" y="0"/>
                </a:cubicBezTo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5"/>
          <p:cNvSpPr/>
          <p:nvPr/>
        </p:nvSpPr>
        <p:spPr>
          <a:xfrm>
            <a:off x="4319087" y="4471157"/>
            <a:ext cx="4298589" cy="14763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25454" y="71764"/>
                  <a:pt x="42727" y="44705"/>
                  <a:pt x="62727" y="24705"/>
                </a:cubicBezTo>
                <a:cubicBezTo>
                  <a:pt x="82727" y="4705"/>
                  <a:pt x="120000" y="0"/>
                  <a:pt x="120000" y="0"/>
                </a:cubicBezTo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1" name="Google Shape;551;p45"/>
          <p:cNvGrpSpPr/>
          <p:nvPr/>
        </p:nvGrpSpPr>
        <p:grpSpPr>
          <a:xfrm>
            <a:off x="8789377" y="1535723"/>
            <a:ext cx="2093390" cy="738664"/>
            <a:chOff x="5624146" y="1524000"/>
            <a:chExt cx="2093390" cy="738664"/>
          </a:xfrm>
        </p:grpSpPr>
        <p:sp>
          <p:nvSpPr>
            <p:cNvPr id="552" name="Google Shape;552;p45"/>
            <p:cNvSpPr/>
            <p:nvPr/>
          </p:nvSpPr>
          <p:spPr>
            <a:xfrm>
              <a:off x="6934200" y="1661160"/>
              <a:ext cx="45720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6705600" y="2133600"/>
              <a:ext cx="91440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7086600" y="1889760"/>
              <a:ext cx="630936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6751320" y="1889760"/>
              <a:ext cx="18288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5"/>
            <p:cNvSpPr txBox="1"/>
            <p:nvPr/>
          </p:nvSpPr>
          <p:spPr>
            <a:xfrm>
              <a:off x="5624146" y="1524000"/>
              <a:ext cx="89068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Length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 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correctly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45"/>
          <p:cNvGrpSpPr/>
          <p:nvPr/>
        </p:nvGrpSpPr>
        <p:grpSpPr>
          <a:xfrm>
            <a:off x="8851595" y="2602523"/>
            <a:ext cx="2086037" cy="1066800"/>
            <a:chOff x="5686363" y="2590800"/>
            <a:chExt cx="2086037" cy="1066800"/>
          </a:xfrm>
        </p:grpSpPr>
        <p:sp>
          <p:nvSpPr>
            <p:cNvPr id="558" name="Google Shape;558;p45"/>
            <p:cNvSpPr/>
            <p:nvPr/>
          </p:nvSpPr>
          <p:spPr>
            <a:xfrm>
              <a:off x="6781800" y="3352800"/>
              <a:ext cx="228600" cy="2286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6705600" y="2743200"/>
              <a:ext cx="381000" cy="3810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7239000" y="2590800"/>
              <a:ext cx="533400" cy="5334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7239000" y="3276600"/>
              <a:ext cx="381000" cy="3810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5"/>
            <p:cNvSpPr txBox="1"/>
            <p:nvPr/>
          </p:nvSpPr>
          <p:spPr>
            <a:xfrm>
              <a:off x="5686363" y="2819400"/>
              <a:ext cx="766255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Area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under-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p45"/>
          <p:cNvGrpSpPr/>
          <p:nvPr/>
        </p:nvGrpSpPr>
        <p:grpSpPr>
          <a:xfrm>
            <a:off x="8751011" y="4126523"/>
            <a:ext cx="2262820" cy="1219200"/>
            <a:chOff x="5585780" y="4114800"/>
            <a:chExt cx="2262820" cy="1219200"/>
          </a:xfrm>
        </p:grpSpPr>
        <p:sp>
          <p:nvSpPr>
            <p:cNvPr id="564" name="Google Shape;564;p45"/>
            <p:cNvSpPr/>
            <p:nvPr/>
          </p:nvSpPr>
          <p:spPr>
            <a:xfrm flipH="1">
              <a:off x="6629400" y="4572000"/>
              <a:ext cx="457200" cy="4572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7239000" y="4724400"/>
              <a:ext cx="609600" cy="6096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7086600" y="4114800"/>
              <a:ext cx="381000" cy="3810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5"/>
            <p:cNvSpPr/>
            <p:nvPr/>
          </p:nvSpPr>
          <p:spPr>
            <a:xfrm flipH="1">
              <a:off x="7620000" y="4267200"/>
              <a:ext cx="228600" cy="2286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5"/>
            <p:cNvSpPr txBox="1"/>
            <p:nvPr/>
          </p:nvSpPr>
          <p:spPr>
            <a:xfrm>
              <a:off x="5585780" y="4267200"/>
              <a:ext cx="96742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Volume</a:t>
              </a:r>
              <a:endParaRPr/>
            </a:p>
            <a:p>
              <a:pPr algn="ctr"/>
              <a:r>
                <a:rPr lang="en-US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way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under-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45"/>
          <p:cNvSpPr txBox="1"/>
          <p:nvPr/>
        </p:nvSpPr>
        <p:spPr>
          <a:xfrm rot="-5400000">
            <a:off x="3479218" y="3445445"/>
            <a:ext cx="1052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5"/>
          <p:cNvSpPr txBox="1"/>
          <p:nvPr/>
        </p:nvSpPr>
        <p:spPr>
          <a:xfrm>
            <a:off x="5679831" y="5955324"/>
            <a:ext cx="15532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Perceived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5"/>
          <p:cNvSpPr txBox="1"/>
          <p:nvPr/>
        </p:nvSpPr>
        <p:spPr>
          <a:xfrm rot="-2700000">
            <a:off x="4967257" y="3489103"/>
            <a:ext cx="26354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perfect correspondence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23332A-C084-AF26-3CB6-29CC2C65458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>
          <a:extLst>
            <a:ext uri="{FF2B5EF4-FFF2-40B4-BE49-F238E27FC236}">
              <a16:creationId xmlns:a16="http://schemas.microsoft.com/office/drawing/2014/main" id="{7798C3CC-4A5F-E5D6-EB02-106F1B53E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5">
            <a:extLst>
              <a:ext uri="{FF2B5EF4-FFF2-40B4-BE49-F238E27FC236}">
                <a16:creationId xmlns:a16="http://schemas.microsoft.com/office/drawing/2014/main" id="{2E516E9D-17EB-ED35-B609-15023B4453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2431" y="240323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Short term “working” memory is limited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546" name="Google Shape;546;p45">
            <a:extLst>
              <a:ext uri="{FF2B5EF4-FFF2-40B4-BE49-F238E27FC236}">
                <a16:creationId xmlns:a16="http://schemas.microsoft.com/office/drawing/2014/main" id="{32241B3D-AEA1-C993-78D4-61C3A1A7BFEF}"/>
              </a:ext>
            </a:extLst>
          </p:cNvPr>
          <p:cNvSpPr/>
          <p:nvPr/>
        </p:nvSpPr>
        <p:spPr>
          <a:xfrm>
            <a:off x="5257800" y="6581002"/>
            <a:ext cx="541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homepage.divms.uiowa.edu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/~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luke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/classes/STAT4580/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percep.html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57B33C-5D47-8664-CBE3-EF1C59D1838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2BE38B8-D9FF-5BB0-16E1-CE06B7851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11"/>
          <a:stretch/>
        </p:blipFill>
        <p:spPr bwMode="auto">
          <a:xfrm>
            <a:off x="3932238" y="1230923"/>
            <a:ext cx="7094537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316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556" b="5555"/>
          <a:stretch/>
        </p:blipFill>
        <p:spPr>
          <a:xfrm>
            <a:off x="3709481" y="986028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E923AAF-A481-123C-094B-FE80FAE066F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101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600" y="957426"/>
            <a:ext cx="9144000" cy="476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8"/>
          <p:cNvPicPr preferRelativeResize="0"/>
          <p:nvPr/>
        </p:nvPicPr>
        <p:blipFill rotWithShape="1">
          <a:blip r:embed="rId4">
            <a:alphaModFix/>
          </a:blip>
          <a:srcRect t="34962" b="44573"/>
          <a:stretch/>
        </p:blipFill>
        <p:spPr>
          <a:xfrm>
            <a:off x="2895600" y="2624683"/>
            <a:ext cx="9144000" cy="97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8"/>
          <p:cNvPicPr preferRelativeResize="0"/>
          <p:nvPr/>
        </p:nvPicPr>
        <p:blipFill rotWithShape="1">
          <a:blip r:embed="rId4">
            <a:alphaModFix/>
          </a:blip>
          <a:srcRect t="56026" b="-1"/>
          <a:stretch/>
        </p:blipFill>
        <p:spPr>
          <a:xfrm>
            <a:off x="2895600" y="3585296"/>
            <a:ext cx="9144000" cy="2096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p48"/>
          <p:cNvGrpSpPr/>
          <p:nvPr/>
        </p:nvGrpSpPr>
        <p:grpSpPr>
          <a:xfrm>
            <a:off x="2971800" y="2024227"/>
            <a:ext cx="2066720" cy="2666999"/>
            <a:chOff x="76200" y="2590800"/>
            <a:chExt cx="2066720" cy="2666999"/>
          </a:xfrm>
        </p:grpSpPr>
        <p:pic>
          <p:nvPicPr>
            <p:cNvPr id="667" name="Google Shape;667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200" y="3581398"/>
              <a:ext cx="2066720" cy="1676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" name="Google Shape;668;p48"/>
            <p:cNvSpPr/>
            <p:nvPr/>
          </p:nvSpPr>
          <p:spPr>
            <a:xfrm>
              <a:off x="8382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48"/>
          <p:cNvGrpSpPr/>
          <p:nvPr/>
        </p:nvGrpSpPr>
        <p:grpSpPr>
          <a:xfrm>
            <a:off x="4880394" y="2024227"/>
            <a:ext cx="1215606" cy="2673095"/>
            <a:chOff x="1984794" y="2590800"/>
            <a:chExt cx="1215606" cy="2673095"/>
          </a:xfrm>
        </p:grpSpPr>
        <p:pic>
          <p:nvPicPr>
            <p:cNvPr id="670" name="Google Shape;670;p48"/>
            <p:cNvPicPr preferRelativeResize="0"/>
            <p:nvPr/>
          </p:nvPicPr>
          <p:blipFill rotWithShape="1">
            <a:blip r:embed="rId6">
              <a:alphaModFix/>
            </a:blip>
            <a:srcRect r="6972"/>
            <a:stretch/>
          </p:blipFill>
          <p:spPr>
            <a:xfrm>
              <a:off x="1984794" y="3581399"/>
              <a:ext cx="1215606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1" name="Google Shape;671;p48"/>
            <p:cNvSpPr/>
            <p:nvPr/>
          </p:nvSpPr>
          <p:spPr>
            <a:xfrm>
              <a:off x="22860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p48"/>
          <p:cNvGrpSpPr/>
          <p:nvPr/>
        </p:nvGrpSpPr>
        <p:grpSpPr>
          <a:xfrm>
            <a:off x="5334001" y="2024227"/>
            <a:ext cx="1798117" cy="2681223"/>
            <a:chOff x="2438400" y="2590800"/>
            <a:chExt cx="1798117" cy="2681223"/>
          </a:xfrm>
        </p:grpSpPr>
        <p:pic>
          <p:nvPicPr>
            <p:cNvPr id="673" name="Google Shape;673;p48"/>
            <p:cNvPicPr preferRelativeResize="0"/>
            <p:nvPr/>
          </p:nvPicPr>
          <p:blipFill rotWithShape="1">
            <a:blip r:embed="rId7">
              <a:alphaModFix/>
            </a:blip>
            <a:srcRect l="16417" r="12335"/>
            <a:stretch/>
          </p:blipFill>
          <p:spPr>
            <a:xfrm>
              <a:off x="2438400" y="3589527"/>
              <a:ext cx="179811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4" name="Google Shape;674;p48"/>
            <p:cNvSpPr/>
            <p:nvPr/>
          </p:nvSpPr>
          <p:spPr>
            <a:xfrm>
              <a:off x="3124200" y="2590800"/>
              <a:ext cx="228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48"/>
          <p:cNvGrpSpPr/>
          <p:nvPr/>
        </p:nvGrpSpPr>
        <p:grpSpPr>
          <a:xfrm>
            <a:off x="6096001" y="2024227"/>
            <a:ext cx="1806191" cy="2673095"/>
            <a:chOff x="3200400" y="2590800"/>
            <a:chExt cx="1806191" cy="2673095"/>
          </a:xfrm>
        </p:grpSpPr>
        <p:pic>
          <p:nvPicPr>
            <p:cNvPr id="676" name="Google Shape;676;p48"/>
            <p:cNvPicPr preferRelativeResize="0"/>
            <p:nvPr/>
          </p:nvPicPr>
          <p:blipFill rotWithShape="1">
            <a:blip r:embed="rId8">
              <a:alphaModFix/>
            </a:blip>
            <a:srcRect l="10534" t="33157" r="55960" b="23094"/>
            <a:stretch/>
          </p:blipFill>
          <p:spPr>
            <a:xfrm>
              <a:off x="3200400" y="3581399"/>
              <a:ext cx="1806191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7" name="Google Shape;677;p48"/>
            <p:cNvSpPr/>
            <p:nvPr/>
          </p:nvSpPr>
          <p:spPr>
            <a:xfrm>
              <a:off x="3962400" y="2590800"/>
              <a:ext cx="3048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8" name="Google Shape;678;p48"/>
          <p:cNvGrpSpPr/>
          <p:nvPr/>
        </p:nvGrpSpPr>
        <p:grpSpPr>
          <a:xfrm>
            <a:off x="6781800" y="2024227"/>
            <a:ext cx="2362200" cy="2539331"/>
            <a:chOff x="3886200" y="2590800"/>
            <a:chExt cx="2362200" cy="2539331"/>
          </a:xfrm>
        </p:grpSpPr>
        <p:pic>
          <p:nvPicPr>
            <p:cNvPr id="679" name="Google Shape;679;p4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86200" y="3505200"/>
              <a:ext cx="2362200" cy="1624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0" name="Google Shape;680;p48"/>
            <p:cNvSpPr/>
            <p:nvPr/>
          </p:nvSpPr>
          <p:spPr>
            <a:xfrm>
              <a:off x="4724400" y="2590800"/>
              <a:ext cx="7620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1" name="Google Shape;681;p48"/>
          <p:cNvGrpSpPr/>
          <p:nvPr/>
        </p:nvGrpSpPr>
        <p:grpSpPr>
          <a:xfrm>
            <a:off x="7924800" y="2024227"/>
            <a:ext cx="2057400" cy="2558985"/>
            <a:chOff x="5029200" y="2590800"/>
            <a:chExt cx="2057400" cy="2558985"/>
          </a:xfrm>
        </p:grpSpPr>
        <p:pic>
          <p:nvPicPr>
            <p:cNvPr id="682" name="Google Shape;682;p4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29200" y="3200400"/>
              <a:ext cx="2057400" cy="19493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3" name="Google Shape;683;p48"/>
            <p:cNvSpPr/>
            <p:nvPr/>
          </p:nvSpPr>
          <p:spPr>
            <a:xfrm>
              <a:off x="5562600" y="2590800"/>
              <a:ext cx="914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48"/>
          <p:cNvGrpSpPr/>
          <p:nvPr/>
        </p:nvGrpSpPr>
        <p:grpSpPr>
          <a:xfrm>
            <a:off x="9840364" y="2024227"/>
            <a:ext cx="1665837" cy="2673095"/>
            <a:chOff x="6944763" y="2590800"/>
            <a:chExt cx="1665837" cy="2673095"/>
          </a:xfrm>
        </p:grpSpPr>
        <p:pic>
          <p:nvPicPr>
            <p:cNvPr id="685" name="Google Shape;685;p4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944763" y="3581399"/>
              <a:ext cx="166583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86" name="Google Shape;686;p48"/>
            <p:cNvSpPr/>
            <p:nvPr/>
          </p:nvSpPr>
          <p:spPr>
            <a:xfrm>
              <a:off x="7086600" y="2590800"/>
              <a:ext cx="1295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87" name="Google Shape;687;p4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144001" y="3395826"/>
            <a:ext cx="270894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8"/>
          <p:cNvSpPr txBox="1"/>
          <p:nvPr/>
        </p:nvSpPr>
        <p:spPr>
          <a:xfrm>
            <a:off x="9601200" y="5681827"/>
            <a:ext cx="20235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Eye diagram courtesy ASU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B1988-43A4-4B77-2A65-6593A8504B2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Kinds of light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DEFF-B0C7-659A-8CC4-EB25202E13A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  <p:pic>
        <p:nvPicPr>
          <p:cNvPr id="3" name="Picture 2" descr="How Do We See Light? | Ask A Biologist">
            <a:extLst>
              <a:ext uri="{FF2B5EF4-FFF2-40B4-BE49-F238E27FC236}">
                <a16:creationId xmlns:a16="http://schemas.microsoft.com/office/drawing/2014/main" id="{E4E370ED-1A5C-D572-E6F5-F11C8FEDE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923" y="1123837"/>
            <a:ext cx="8725077" cy="44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How Do We See Light? | Ask A Biologist">
            <a:extLst>
              <a:ext uri="{FF2B5EF4-FFF2-40B4-BE49-F238E27FC236}">
                <a16:creationId xmlns:a16="http://schemas.microsoft.com/office/drawing/2014/main" id="{DA71E076-1F5F-9F21-C6DA-7D8FF70DC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57" y="1123837"/>
            <a:ext cx="8725077" cy="44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B84339-2EF5-B569-E168-C91E69D4A6FE}"/>
              </a:ext>
            </a:extLst>
          </p:cNvPr>
          <p:cNvSpPr txBox="1"/>
          <p:nvPr/>
        </p:nvSpPr>
        <p:spPr>
          <a:xfrm>
            <a:off x="7493977" y="6418330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askabiologist.asu.edu</a:t>
            </a:r>
            <a:r>
              <a:rPr lang="en-US" dirty="0"/>
              <a:t>/rods-and-cones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D0F7A5E-F5CC-3312-AB62-7643AAB1DB84}"/>
              </a:ext>
            </a:extLst>
          </p:cNvPr>
          <p:cNvSpPr/>
          <p:nvPr/>
        </p:nvSpPr>
        <p:spPr>
          <a:xfrm>
            <a:off x="9729216" y="356288"/>
            <a:ext cx="1816608" cy="365760"/>
          </a:xfrm>
          <a:prstGeom prst="wedgeRoundRectCallout">
            <a:avLst>
              <a:gd name="adj1" fmla="val 33567"/>
              <a:gd name="adj2" fmla="val 202499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 6 million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284407A-548E-A552-E359-97DD55CE34FB}"/>
              </a:ext>
            </a:extLst>
          </p:cNvPr>
          <p:cNvSpPr/>
          <p:nvPr/>
        </p:nvSpPr>
        <p:spPr>
          <a:xfrm>
            <a:off x="10251426" y="2361872"/>
            <a:ext cx="1816608" cy="365760"/>
          </a:xfrm>
          <a:prstGeom prst="wedgeRoundRectCallout">
            <a:avLst>
              <a:gd name="adj1" fmla="val 23500"/>
              <a:gd name="adj2" fmla="val -144168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 100 million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2281" y="1474147"/>
            <a:ext cx="4876800" cy="390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2"/>
          <p:cNvPicPr preferRelativeResize="0"/>
          <p:nvPr/>
        </p:nvPicPr>
        <p:blipFill rotWithShape="1">
          <a:blip r:embed="rId4">
            <a:alphaModFix/>
          </a:blip>
          <a:srcRect t="1751"/>
          <a:stretch/>
        </p:blipFill>
        <p:spPr>
          <a:xfrm>
            <a:off x="3633281" y="1232954"/>
            <a:ext cx="3352800" cy="439209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847B8-9F7E-188B-8BB7-70209991E3A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6308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344019-F336-662C-0F33-5E41416E8C1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you see movement?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3"/>
          <p:cNvSpPr txBox="1">
            <a:spLocks noGrp="1"/>
          </p:cNvSpPr>
          <p:nvPr>
            <p:ph type="title"/>
          </p:nvPr>
        </p:nvSpPr>
        <p:spPr>
          <a:xfrm>
            <a:off x="3493477" y="23862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1: color is perceived in context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721" name="Google Shape;721;p53"/>
          <p:cNvSpPr/>
          <p:nvPr/>
        </p:nvSpPr>
        <p:spPr>
          <a:xfrm>
            <a:off x="3569677" y="1686420"/>
            <a:ext cx="4038600" cy="4038600"/>
          </a:xfrm>
          <a:prstGeom prst="rect">
            <a:avLst/>
          </a:prstGeom>
          <a:solidFill>
            <a:srgbClr val="95AA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3"/>
          <p:cNvSpPr/>
          <p:nvPr/>
        </p:nvSpPr>
        <p:spPr>
          <a:xfrm>
            <a:off x="7608277" y="1686420"/>
            <a:ext cx="4038600" cy="4038600"/>
          </a:xfrm>
          <a:prstGeom prst="rect">
            <a:avLst/>
          </a:prstGeom>
          <a:solidFill>
            <a:srgbClr val="CDD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3"/>
          <p:cNvSpPr/>
          <p:nvPr/>
        </p:nvSpPr>
        <p:spPr>
          <a:xfrm>
            <a:off x="91703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3"/>
          <p:cNvSpPr/>
          <p:nvPr/>
        </p:nvSpPr>
        <p:spPr>
          <a:xfrm>
            <a:off x="51317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3"/>
          <p:cNvSpPr txBox="1"/>
          <p:nvPr/>
        </p:nvSpPr>
        <p:spPr>
          <a:xfrm>
            <a:off x="4958680" y="6029821"/>
            <a:ext cx="52991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Which small square is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darker green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0489F-62AD-F22A-FFE8-3F823F62049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" grpId="0" animBg="1"/>
      <p:bldP spid="72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54"/>
          <p:cNvPicPr preferRelativeResize="0"/>
          <p:nvPr/>
        </p:nvPicPr>
        <p:blipFill rotWithShape="1">
          <a:blip r:embed="rId3">
            <a:alphaModFix/>
          </a:blip>
          <a:srcRect l="1055" t="4870" r="1419" b="2684"/>
          <a:stretch/>
        </p:blipFill>
        <p:spPr>
          <a:xfrm>
            <a:off x="3156420" y="1957145"/>
            <a:ext cx="8905864" cy="3376722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4"/>
          <p:cNvSpPr txBox="1">
            <a:spLocks noGrp="1"/>
          </p:cNvSpPr>
          <p:nvPr>
            <p:ph type="title"/>
          </p:nvPr>
        </p:nvSpPr>
        <p:spPr>
          <a:xfrm>
            <a:off x="3505200" y="4044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2: difference is relative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2" name="Google Shape;732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0" y="1776046"/>
            <a:ext cx="91440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A5C6-A34C-E16E-18BE-EC974F84F03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>
          <a:extLst>
            <a:ext uri="{FF2B5EF4-FFF2-40B4-BE49-F238E27FC236}">
              <a16:creationId xmlns:a16="http://schemas.microsoft.com/office/drawing/2014/main" id="{C74D9D67-9C48-6E4B-3A7F-030A35169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00356-9955-00CF-7178-5501C0EEA6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phenomenon</a:t>
            </a:r>
          </a:p>
        </p:txBody>
      </p:sp>
      <p:sp>
        <p:nvSpPr>
          <p:cNvPr id="7" name="Google Shape;851;p117">
            <a:extLst>
              <a:ext uri="{FF2B5EF4-FFF2-40B4-BE49-F238E27FC236}">
                <a16:creationId xmlns:a16="http://schemas.microsoft.com/office/drawing/2014/main" id="{0D99AD36-1E26-4D50-11F2-1FC7202C2A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4681" y="749300"/>
            <a:ext cx="7072819" cy="5346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b="0" dirty="0">
                <a:ea typeface="Arial"/>
                <a:cs typeface="Arial"/>
                <a:sym typeface="Arial"/>
              </a:rPr>
              <a:t>Be careful when layering colors</a:t>
            </a:r>
            <a:endParaRPr sz="2400" b="0" dirty="0"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91F598-B013-F221-3AB7-FAA93A163E59}"/>
              </a:ext>
            </a:extLst>
          </p:cNvPr>
          <p:cNvSpPr txBox="1"/>
          <p:nvPr/>
        </p:nvSpPr>
        <p:spPr>
          <a:xfrm>
            <a:off x="7426325" y="6446183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clauswilke.com</a:t>
            </a:r>
            <a:r>
              <a:rPr lang="en-US" dirty="0"/>
              <a:t>/</a:t>
            </a:r>
            <a:r>
              <a:rPr lang="en-US" dirty="0" err="1"/>
              <a:t>dataviz</a:t>
            </a:r>
            <a:r>
              <a:rPr lang="en-US" dirty="0"/>
              <a:t>/color-</a:t>
            </a:r>
            <a:r>
              <a:rPr lang="en-US" dirty="0" err="1"/>
              <a:t>basics.html</a:t>
            </a:r>
            <a:endParaRPr lang="en-US" dirty="0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734F1D05-9972-8670-3683-996490F01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383" y="1689100"/>
            <a:ext cx="7176916" cy="383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90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5"/>
          <p:cNvSpPr txBox="1">
            <a:spLocks noGrp="1"/>
          </p:cNvSpPr>
          <p:nvPr>
            <p:ph type="title"/>
          </p:nvPr>
        </p:nvSpPr>
        <p:spPr>
          <a:xfrm>
            <a:off x="3516407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2a: so are brightness and contrast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8" name="Google Shape;738;p55"/>
          <p:cNvPicPr preferRelativeResize="0"/>
          <p:nvPr/>
        </p:nvPicPr>
        <p:blipFill rotWithShape="1">
          <a:blip r:embed="rId3"/>
          <a:srcRect t="14282" r="1535"/>
          <a:stretch/>
        </p:blipFill>
        <p:spPr>
          <a:xfrm>
            <a:off x="2895601" y="1219200"/>
            <a:ext cx="9166413" cy="496041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5"/>
          <p:cNvSpPr/>
          <p:nvPr/>
        </p:nvSpPr>
        <p:spPr>
          <a:xfrm>
            <a:off x="48006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5"/>
          <p:cNvSpPr/>
          <p:nvPr/>
        </p:nvSpPr>
        <p:spPr>
          <a:xfrm>
            <a:off x="64770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5"/>
          <p:cNvSpPr/>
          <p:nvPr/>
        </p:nvSpPr>
        <p:spPr>
          <a:xfrm>
            <a:off x="83058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5"/>
          <p:cNvSpPr/>
          <p:nvPr/>
        </p:nvSpPr>
        <p:spPr>
          <a:xfrm>
            <a:off x="100584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5"/>
          <p:cNvSpPr/>
          <p:nvPr/>
        </p:nvSpPr>
        <p:spPr>
          <a:xfrm>
            <a:off x="2895600" y="3626913"/>
            <a:ext cx="9166413" cy="241701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BF06D-A705-C896-50F8-F0CC1352EBA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56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4038594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6"/>
          <p:cNvPicPr preferRelativeResize="0"/>
          <p:nvPr/>
        </p:nvPicPr>
        <p:blipFill rotWithShape="1">
          <a:blip r:embed="rId3">
            <a:alphaModFix/>
          </a:blip>
          <a:srcRect l="50138" r="-137"/>
          <a:stretch/>
        </p:blipFill>
        <p:spPr>
          <a:xfrm>
            <a:off x="4126985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6"/>
          <p:cNvSpPr txBox="1">
            <a:spLocks noGrp="1"/>
          </p:cNvSpPr>
          <p:nvPr>
            <p:ph type="title"/>
          </p:nvPr>
        </p:nvSpPr>
        <p:spPr>
          <a:xfrm>
            <a:off x="350519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3: mental models &gt; perception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E5953-2B00-4290-8928-E65CDF7EF6D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1219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Using a poor color scheme can also cause issues with your visualization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</p:spTree>
    <p:extLst>
      <p:ext uri="{BB962C8B-B14F-4D97-AF65-F5344CB8AC3E}">
        <p14:creationId xmlns:p14="http://schemas.microsoft.com/office/powerpoint/2010/main" val="20579364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A06F-5E37-0DDB-666D-C38C182B806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  <p:sp>
        <p:nvSpPr>
          <p:cNvPr id="7" name="Google Shape;851;p117">
            <a:extLst>
              <a:ext uri="{FF2B5EF4-FFF2-40B4-BE49-F238E27FC236}">
                <a16:creationId xmlns:a16="http://schemas.microsoft.com/office/drawing/2014/main" id="{D0AF24AB-2F75-2C95-6EA8-DFB6D4D834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4681" y="749300"/>
            <a:ext cx="2309767" cy="5346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b="0" dirty="0">
                <a:ea typeface="Arial"/>
                <a:cs typeface="Arial"/>
                <a:sym typeface="Arial"/>
              </a:rPr>
              <a:t>Hue mapped to too many categories</a:t>
            </a:r>
            <a:endParaRPr sz="2400" b="0" dirty="0"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A graph of population growth&#10;&#10;AI-generated content may be incorrect.">
            <a:extLst>
              <a:ext uri="{FF2B5EF4-FFF2-40B4-BE49-F238E27FC236}">
                <a16:creationId xmlns:a16="http://schemas.microsoft.com/office/drawing/2014/main" id="{D9F3011C-15FE-C063-51FC-11793E653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448" y="0"/>
            <a:ext cx="5919833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3ABDD3-4A0E-9F95-1D64-0F932977EB15}"/>
              </a:ext>
            </a:extLst>
          </p:cNvPr>
          <p:cNvSpPr txBox="1"/>
          <p:nvPr/>
        </p:nvSpPr>
        <p:spPr>
          <a:xfrm>
            <a:off x="1419225" y="6475968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clauswilke.com</a:t>
            </a:r>
            <a:r>
              <a:rPr lang="en-US" dirty="0"/>
              <a:t>/</a:t>
            </a:r>
            <a:r>
              <a:rPr lang="en-US" dirty="0" err="1"/>
              <a:t>dataviz</a:t>
            </a:r>
            <a:r>
              <a:rPr lang="en-US" dirty="0"/>
              <a:t>/color-</a:t>
            </a:r>
            <a:r>
              <a:rPr lang="en-US" dirty="0" err="1"/>
              <a:t>basics.html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>
          <a:extLst>
            <a:ext uri="{FF2B5EF4-FFF2-40B4-BE49-F238E27FC236}">
              <a16:creationId xmlns:a16="http://schemas.microsoft.com/office/drawing/2014/main" id="{A874737B-5459-6072-C4D6-6384ADE45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079D-C6D5-D944-CB9C-2070E8ADBCC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  <p:sp>
        <p:nvSpPr>
          <p:cNvPr id="7" name="Google Shape;851;p117">
            <a:extLst>
              <a:ext uri="{FF2B5EF4-FFF2-40B4-BE49-F238E27FC236}">
                <a16:creationId xmlns:a16="http://schemas.microsoft.com/office/drawing/2014/main" id="{F875E1A7-2556-03AB-0FD4-48A31908AA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4681" y="749300"/>
            <a:ext cx="2309767" cy="5346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b="0" dirty="0">
                <a:ea typeface="Arial"/>
                <a:cs typeface="Arial"/>
                <a:sym typeface="Arial"/>
              </a:rPr>
              <a:t>Hue not mapped to data</a:t>
            </a:r>
            <a:endParaRPr sz="2400" b="0" dirty="0"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graph of the state&#10;&#10;AI-generated content may be incorrect.">
            <a:extLst>
              <a:ext uri="{FF2B5EF4-FFF2-40B4-BE49-F238E27FC236}">
                <a16:creationId xmlns:a16="http://schemas.microsoft.com/office/drawing/2014/main" id="{39DC3809-01BF-15A2-3308-B771CDA35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448" y="-6350"/>
            <a:ext cx="612801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03BCB9-6107-6CF8-71F7-C323EDF7E13C}"/>
              </a:ext>
            </a:extLst>
          </p:cNvPr>
          <p:cNvSpPr txBox="1"/>
          <p:nvPr/>
        </p:nvSpPr>
        <p:spPr>
          <a:xfrm>
            <a:off x="1343025" y="6482318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clauswilke.com</a:t>
            </a:r>
            <a:r>
              <a:rPr lang="en-US" dirty="0"/>
              <a:t>/</a:t>
            </a:r>
            <a:r>
              <a:rPr lang="en-US" dirty="0" err="1"/>
              <a:t>dataviz</a:t>
            </a:r>
            <a:r>
              <a:rPr lang="en-US" dirty="0"/>
              <a:t>/color-</a:t>
            </a:r>
            <a:r>
              <a:rPr lang="en-US" dirty="0" err="1"/>
              <a:t>basics.html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4504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>
          <a:extLst>
            <a:ext uri="{FF2B5EF4-FFF2-40B4-BE49-F238E27FC236}">
              <a16:creationId xmlns:a16="http://schemas.microsoft.com/office/drawing/2014/main" id="{DC6770E1-5537-41B0-9A29-D846F8CE6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D4AE3-D200-2670-A3B3-3EB47C95BCE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  <p:sp>
        <p:nvSpPr>
          <p:cNvPr id="7" name="Google Shape;851;p117">
            <a:extLst>
              <a:ext uri="{FF2B5EF4-FFF2-40B4-BE49-F238E27FC236}">
                <a16:creationId xmlns:a16="http://schemas.microsoft.com/office/drawing/2014/main" id="{AA8C301F-51A6-502F-7961-AFC0192F8B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4681" y="749300"/>
            <a:ext cx="7072819" cy="5346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b="0" dirty="0">
                <a:ea typeface="Arial"/>
                <a:cs typeface="Arial"/>
                <a:sym typeface="Arial"/>
              </a:rPr>
              <a:t>Rainbow obscures real patterns (it is not monotonic)</a:t>
            </a:r>
            <a:endParaRPr sz="2400" b="0" dirty="0"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map of the state of texas&#10;&#10;AI-generated content may be incorrect.">
            <a:extLst>
              <a:ext uri="{FF2B5EF4-FFF2-40B4-BE49-F238E27FC236}">
                <a16:creationId xmlns:a16="http://schemas.microsoft.com/office/drawing/2014/main" id="{9979FA83-7BA5-D15A-6F82-31E45C759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50" y="1339850"/>
            <a:ext cx="7772400" cy="5192913"/>
          </a:xfrm>
          <a:prstGeom prst="rect">
            <a:avLst/>
          </a:prstGeom>
        </p:spPr>
      </p:pic>
      <p:pic>
        <p:nvPicPr>
          <p:cNvPr id="8" name="Picture 7" descr="A close-up of a color chart&#10;&#10;AI-generated content may be incorrect.">
            <a:extLst>
              <a:ext uri="{FF2B5EF4-FFF2-40B4-BE49-F238E27FC236}">
                <a16:creationId xmlns:a16="http://schemas.microsoft.com/office/drawing/2014/main" id="{505424B7-0FBE-F79A-0D81-CF715AF70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618" y="2463800"/>
            <a:ext cx="7772400" cy="22575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49FFBF-8942-3611-FEE2-06AD0B3D0E1F}"/>
              </a:ext>
            </a:extLst>
          </p:cNvPr>
          <p:cNvSpPr txBox="1"/>
          <p:nvPr/>
        </p:nvSpPr>
        <p:spPr>
          <a:xfrm>
            <a:off x="7426325" y="6446183"/>
            <a:ext cx="6102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clauswilke.com</a:t>
            </a:r>
            <a:r>
              <a:rPr lang="en-US" dirty="0"/>
              <a:t>/</a:t>
            </a:r>
            <a:r>
              <a:rPr lang="en-US" dirty="0" err="1"/>
              <a:t>dataviz</a:t>
            </a:r>
            <a:r>
              <a:rPr lang="en-US" dirty="0"/>
              <a:t>/color-</a:t>
            </a:r>
            <a:r>
              <a:rPr lang="en-US" dirty="0" err="1"/>
              <a:t>basics.html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9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>
          <a:extLst>
            <a:ext uri="{FF2B5EF4-FFF2-40B4-BE49-F238E27FC236}">
              <a16:creationId xmlns:a16="http://schemas.microsoft.com/office/drawing/2014/main" id="{33A8ED9A-C015-F71E-889E-87A3E0C0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69AA-6AB1-53B9-B206-57FD2AE5E9D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FAEC0DC0-3060-B7FF-AF09-B33B6FE36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702" y="1759754"/>
            <a:ext cx="8693298" cy="3338491"/>
          </a:xfrm>
          <a:prstGeom prst="rect">
            <a:avLst/>
          </a:prstGeom>
        </p:spPr>
      </p:pic>
      <p:sp>
        <p:nvSpPr>
          <p:cNvPr id="13" name="Google Shape;851;p117">
            <a:extLst>
              <a:ext uri="{FF2B5EF4-FFF2-40B4-BE49-F238E27FC236}">
                <a16:creationId xmlns:a16="http://schemas.microsoft.com/office/drawing/2014/main" id="{BDCB871E-033D-6879-73D9-C7C62F2876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4681" y="749300"/>
            <a:ext cx="8693298" cy="5346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b="0" dirty="0">
                <a:ea typeface="Arial"/>
                <a:cs typeface="Arial"/>
                <a:sym typeface="Arial"/>
              </a:rPr>
              <a:t>Similar colors are hard to differentiate </a:t>
            </a:r>
            <a:endParaRPr sz="2400" b="0" dirty="0"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8BAC7D-39A9-8FE4-F33C-09ABD0D02B42}"/>
              </a:ext>
            </a:extLst>
          </p:cNvPr>
          <p:cNvSpPr txBox="1"/>
          <p:nvPr/>
        </p:nvSpPr>
        <p:spPr>
          <a:xfrm>
            <a:off x="6480175" y="6211669"/>
            <a:ext cx="6102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matthewstrom.com</a:t>
            </a:r>
            <a:r>
              <a:rPr lang="en-US" dirty="0"/>
              <a:t>/writing/how-to-pick-the-least-wrong-colors/</a:t>
            </a:r>
          </a:p>
        </p:txBody>
      </p:sp>
    </p:spTree>
    <p:extLst>
      <p:ext uri="{BB962C8B-B14F-4D97-AF65-F5344CB8AC3E}">
        <p14:creationId xmlns:p14="http://schemas.microsoft.com/office/powerpoint/2010/main" val="465422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 descr="Pages from lecture2-perceptionandprinciples-140227091630-phpapp0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5081" y="-4572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B8D7F3-EB9B-7D23-7D4B-FE77786B36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you see movement?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>
          <a:extLst>
            <a:ext uri="{FF2B5EF4-FFF2-40B4-BE49-F238E27FC236}">
              <a16:creationId xmlns:a16="http://schemas.microsoft.com/office/drawing/2014/main" id="{464C118F-8267-A6D1-F8B7-B6BD0556F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BDD76-372C-3581-EB82-8D24055EB0E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  <p:sp>
        <p:nvSpPr>
          <p:cNvPr id="13" name="Google Shape;851;p117">
            <a:extLst>
              <a:ext uri="{FF2B5EF4-FFF2-40B4-BE49-F238E27FC236}">
                <a16:creationId xmlns:a16="http://schemas.microsoft.com/office/drawing/2014/main" id="{F707394A-83F5-5659-D0A4-1B1E0D80AC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04681" y="749300"/>
            <a:ext cx="8693298" cy="60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b="0" dirty="0">
                <a:ea typeface="Arial"/>
                <a:cs typeface="Arial"/>
                <a:sym typeface="Arial"/>
              </a:rPr>
              <a:t>Similar colors imply relationships</a:t>
            </a:r>
            <a:endParaRPr sz="2400" b="0" dirty="0"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comparison of pie charts&#10;&#10;AI-generated content may be incorrect.">
            <a:extLst>
              <a:ext uri="{FF2B5EF4-FFF2-40B4-BE49-F238E27FC236}">
                <a16:creationId xmlns:a16="http://schemas.microsoft.com/office/drawing/2014/main" id="{D497E23C-9E38-03F4-EB36-3B74CA6A0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046" y="1492585"/>
            <a:ext cx="8613344" cy="3872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346778-478E-A965-0985-98D8FBD12E27}"/>
              </a:ext>
            </a:extLst>
          </p:cNvPr>
          <p:cNvSpPr txBox="1"/>
          <p:nvPr/>
        </p:nvSpPr>
        <p:spPr>
          <a:xfrm>
            <a:off x="6315075" y="6211669"/>
            <a:ext cx="6102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matthewstrom.com</a:t>
            </a:r>
            <a:r>
              <a:rPr lang="en-US" dirty="0"/>
              <a:t>/writing/how-to-pick-the-least-wrong-colors/</a:t>
            </a:r>
          </a:p>
        </p:txBody>
      </p:sp>
    </p:spTree>
    <p:extLst>
      <p:ext uri="{BB962C8B-B14F-4D97-AF65-F5344CB8AC3E}">
        <p14:creationId xmlns:p14="http://schemas.microsoft.com/office/powerpoint/2010/main" val="31349599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1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3706" r="3706"/>
          <a:stretch/>
        </p:blipFill>
        <p:spPr>
          <a:xfrm>
            <a:off x="3587261" y="1227875"/>
            <a:ext cx="4038600" cy="4718304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21"/>
          <p:cNvSpPr txBox="1">
            <a:spLocks noGrp="1"/>
          </p:cNvSpPr>
          <p:nvPr>
            <p:ph type="body" idx="2"/>
          </p:nvPr>
        </p:nvSpPr>
        <p:spPr>
          <a:xfrm>
            <a:off x="7778261" y="1227875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out of every 8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 has just 2 types of color receptors (rather than 3)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9" name="Google Shape;889;p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8261" y="926123"/>
            <a:ext cx="40386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971DA-39AE-063A-68DF-1BBC7277FD8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2171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“colorblindness”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24"/>
          <p:cNvSpPr txBox="1">
            <a:spLocks noGrp="1"/>
          </p:cNvSpPr>
          <p:nvPr>
            <p:ph type="body" idx="1"/>
          </p:nvPr>
        </p:nvSpPr>
        <p:spPr>
          <a:xfrm>
            <a:off x="351197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Need color scheme that converts well to grey scale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124"/>
          <p:cNvPicPr preferRelativeResize="0"/>
          <p:nvPr/>
        </p:nvPicPr>
        <p:blipFill rotWithShape="1">
          <a:blip r:embed="rId3">
            <a:alphaModFix/>
          </a:blip>
          <a:srcRect b="52569"/>
          <a:stretch/>
        </p:blipFill>
        <p:spPr>
          <a:xfrm>
            <a:off x="3511971" y="2271520"/>
            <a:ext cx="8169165" cy="37100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C30DC7-FC71-B10D-9FA1-7EE6F2AC324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happens when you print?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984738"/>
            <a:ext cx="8229600" cy="51112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u="sng" dirty="0"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colorbrewer.org</a:t>
            </a:r>
            <a:r>
              <a:rPr lang="en-US" sz="2400" dirty="0">
                <a:ea typeface="Arial"/>
                <a:cs typeface="Arial"/>
                <a:sym typeface="Arial"/>
              </a:rPr>
              <a:t> provides a whole bunch of palettes that can help us avoid these issues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makes life a lot easier for us!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117"/>
          <p:cNvPicPr preferRelativeResize="0"/>
          <p:nvPr/>
        </p:nvPicPr>
        <p:blipFill rotWithShape="1">
          <a:blip r:embed="rId4">
            <a:alphaModFix/>
          </a:blip>
          <a:srcRect r="66721"/>
          <a:stretch/>
        </p:blipFill>
        <p:spPr>
          <a:xfrm>
            <a:off x="3099882" y="2819400"/>
            <a:ext cx="284242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17"/>
          <p:cNvPicPr preferRelativeResize="0"/>
          <p:nvPr/>
        </p:nvPicPr>
        <p:blipFill rotWithShape="1">
          <a:blip r:embed="rId4">
            <a:alphaModFix/>
          </a:blip>
          <a:srcRect l="32714" r="33376"/>
          <a:stretch/>
        </p:blipFill>
        <p:spPr>
          <a:xfrm>
            <a:off x="6071682" y="2819400"/>
            <a:ext cx="289634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17"/>
          <p:cNvPicPr preferRelativeResize="0"/>
          <p:nvPr/>
        </p:nvPicPr>
        <p:blipFill rotWithShape="1">
          <a:blip r:embed="rId4">
            <a:alphaModFix/>
          </a:blip>
          <a:srcRect l="67654"/>
          <a:stretch/>
        </p:blipFill>
        <p:spPr>
          <a:xfrm>
            <a:off x="9176327" y="2857244"/>
            <a:ext cx="2762754" cy="32387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</p:spTree>
    <p:extLst>
      <p:ext uri="{BB962C8B-B14F-4D97-AF65-F5344CB8AC3E}">
        <p14:creationId xmlns:p14="http://schemas.microsoft.com/office/powerpoint/2010/main" val="75529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>
          <a:extLst>
            <a:ext uri="{FF2B5EF4-FFF2-40B4-BE49-F238E27FC236}">
              <a16:creationId xmlns:a16="http://schemas.microsoft.com/office/drawing/2014/main" id="{F801E831-0885-257B-0349-4D1342F4D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97700-6115-617E-1387-D07AA1B26B8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pic>
        <p:nvPicPr>
          <p:cNvPr id="7" name="Picture 6" descr="A map of the united states&#10;&#10;AI-generated content may be incorrect.">
            <a:extLst>
              <a:ext uri="{FF2B5EF4-FFF2-40B4-BE49-F238E27FC236}">
                <a16:creationId xmlns:a16="http://schemas.microsoft.com/office/drawing/2014/main" id="{A10A0EB6-179D-B2A9-F6C0-B18B1775B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593" y="1574800"/>
            <a:ext cx="6654800" cy="4940300"/>
          </a:xfrm>
          <a:prstGeom prst="rect">
            <a:avLst/>
          </a:prstGeom>
        </p:spPr>
      </p:pic>
      <p:pic>
        <p:nvPicPr>
          <p:cNvPr id="852" name="Google Shape;852;p117">
            <a:extLst>
              <a:ext uri="{FF2B5EF4-FFF2-40B4-BE49-F238E27FC236}">
                <a16:creationId xmlns:a16="http://schemas.microsoft.com/office/drawing/2014/main" id="{C2BAE4AE-9715-2053-5CF3-D74CCF8A160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66721"/>
          <a:stretch/>
        </p:blipFill>
        <p:spPr>
          <a:xfrm>
            <a:off x="3544382" y="342900"/>
            <a:ext cx="2842423" cy="32387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78FDB87-6CA5-E324-21D1-B2A2A57243A0}"/>
              </a:ext>
            </a:extLst>
          </p:cNvPr>
          <p:cNvSpPr/>
          <p:nvPr/>
        </p:nvSpPr>
        <p:spPr>
          <a:xfrm>
            <a:off x="6730786" y="873901"/>
            <a:ext cx="3413760" cy="499872"/>
          </a:xfrm>
          <a:prstGeom prst="wedgeRoundRectCallout">
            <a:avLst>
              <a:gd name="adj1" fmla="val -74214"/>
              <a:gd name="adj2" fmla="val -105230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Good for nominal data</a:t>
            </a:r>
          </a:p>
        </p:txBody>
      </p:sp>
    </p:spTree>
    <p:extLst>
      <p:ext uri="{BB962C8B-B14F-4D97-AF65-F5344CB8AC3E}">
        <p14:creationId xmlns:p14="http://schemas.microsoft.com/office/powerpoint/2010/main" val="192505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>
          <a:extLst>
            <a:ext uri="{FF2B5EF4-FFF2-40B4-BE49-F238E27FC236}">
              <a16:creationId xmlns:a16="http://schemas.microsoft.com/office/drawing/2014/main" id="{9CFB1529-6EA1-77FF-5A1C-7518F4A01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44ED-14A8-F87D-1A4E-600C5612207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pic>
        <p:nvPicPr>
          <p:cNvPr id="4" name="Picture 3" descr="A map of the united states of america&#10;&#10;AI-generated content may be incorrect.">
            <a:extLst>
              <a:ext uri="{FF2B5EF4-FFF2-40B4-BE49-F238E27FC236}">
                <a16:creationId xmlns:a16="http://schemas.microsoft.com/office/drawing/2014/main" id="{C61BAF02-A5EF-F408-C41F-9D3EA97BB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881" y="1460500"/>
            <a:ext cx="6299200" cy="5219700"/>
          </a:xfrm>
          <a:prstGeom prst="rect">
            <a:avLst/>
          </a:prstGeom>
        </p:spPr>
      </p:pic>
      <p:pic>
        <p:nvPicPr>
          <p:cNvPr id="853" name="Google Shape;853;p117">
            <a:extLst>
              <a:ext uri="{FF2B5EF4-FFF2-40B4-BE49-F238E27FC236}">
                <a16:creationId xmlns:a16="http://schemas.microsoft.com/office/drawing/2014/main" id="{596A5633-7985-0E18-FDE2-4969468AF74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2714" r="33376"/>
          <a:stretch/>
        </p:blipFill>
        <p:spPr>
          <a:xfrm>
            <a:off x="3633282" y="279400"/>
            <a:ext cx="2896343" cy="32387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C92561F-5EEC-F927-09A3-4E56A2FA8140}"/>
              </a:ext>
            </a:extLst>
          </p:cNvPr>
          <p:cNvSpPr/>
          <p:nvPr/>
        </p:nvSpPr>
        <p:spPr>
          <a:xfrm>
            <a:off x="6730786" y="873900"/>
            <a:ext cx="3778718" cy="808595"/>
          </a:xfrm>
          <a:prstGeom prst="wedgeRoundRectCallout">
            <a:avLst>
              <a:gd name="adj1" fmla="val -74214"/>
              <a:gd name="adj2" fmla="val -105230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Good for sequential ordinal &amp; quantitative data</a:t>
            </a:r>
          </a:p>
        </p:txBody>
      </p:sp>
    </p:spTree>
    <p:extLst>
      <p:ext uri="{BB962C8B-B14F-4D97-AF65-F5344CB8AC3E}">
        <p14:creationId xmlns:p14="http://schemas.microsoft.com/office/powerpoint/2010/main" val="194232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>
          <a:extLst>
            <a:ext uri="{FF2B5EF4-FFF2-40B4-BE49-F238E27FC236}">
              <a16:creationId xmlns:a16="http://schemas.microsoft.com/office/drawing/2014/main" id="{9503EC5A-E6BE-A90E-F289-021148472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2A5D3-D5EC-C310-087A-67466ADC110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pic>
        <p:nvPicPr>
          <p:cNvPr id="4" name="Picture 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E17245F6-AC0F-5D71-190A-828F7033D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681" y="1274828"/>
            <a:ext cx="6248400" cy="5397500"/>
          </a:xfrm>
          <a:prstGeom prst="rect">
            <a:avLst/>
          </a:prstGeom>
        </p:spPr>
      </p:pic>
      <p:pic>
        <p:nvPicPr>
          <p:cNvPr id="854" name="Google Shape;854;p117">
            <a:extLst>
              <a:ext uri="{FF2B5EF4-FFF2-40B4-BE49-F238E27FC236}">
                <a16:creationId xmlns:a16="http://schemas.microsoft.com/office/drawing/2014/main" id="{981BEF92-7CE3-BCCA-D5BD-4A884081433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7654"/>
          <a:stretch/>
        </p:blipFill>
        <p:spPr>
          <a:xfrm>
            <a:off x="3461327" y="185672"/>
            <a:ext cx="2762754" cy="32387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257A7E8-B823-F1C7-D926-7AA57546BCAF}"/>
              </a:ext>
            </a:extLst>
          </p:cNvPr>
          <p:cNvSpPr/>
          <p:nvPr/>
        </p:nvSpPr>
        <p:spPr>
          <a:xfrm>
            <a:off x="6718594" y="719539"/>
            <a:ext cx="3778718" cy="808595"/>
          </a:xfrm>
          <a:prstGeom prst="wedgeRoundRectCallout">
            <a:avLst>
              <a:gd name="adj1" fmla="val -73246"/>
              <a:gd name="adj2" fmla="val -79597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Good for diverging ordinal &amp; quantitative data</a:t>
            </a:r>
          </a:p>
        </p:txBody>
      </p:sp>
    </p:spTree>
    <p:extLst>
      <p:ext uri="{BB962C8B-B14F-4D97-AF65-F5344CB8AC3E}">
        <p14:creationId xmlns:p14="http://schemas.microsoft.com/office/powerpoint/2010/main" val="275725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7"/>
          <p:cNvSpPr txBox="1">
            <a:spLocks noGrp="1"/>
          </p:cNvSpPr>
          <p:nvPr>
            <p:ph type="body" idx="1"/>
          </p:nvPr>
        </p:nvSpPr>
        <p:spPr>
          <a:xfrm>
            <a:off x="3540370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is about more than just aesthetics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There are compelling </a:t>
            </a:r>
            <a:r>
              <a:rPr lang="en-US" sz="2400" b="1" dirty="0">
                <a:ea typeface="Arial"/>
                <a:cs typeface="Arial"/>
                <a:sym typeface="Arial"/>
              </a:rPr>
              <a:t>cognitive reasons </a:t>
            </a:r>
            <a:r>
              <a:rPr lang="en-US" sz="2400" dirty="0">
                <a:ea typeface="Arial"/>
                <a:cs typeface="Arial"/>
                <a:sym typeface="Arial"/>
              </a:rPr>
              <a:t>why some visualization techniques are helpful and others aren’t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choices we make about </a:t>
            </a:r>
            <a:r>
              <a:rPr lang="en-US" sz="2400" b="1" dirty="0">
                <a:ea typeface="Arial"/>
                <a:cs typeface="Arial"/>
                <a:sym typeface="Arial"/>
              </a:rPr>
              <a:t>visual mappings </a:t>
            </a:r>
            <a:r>
              <a:rPr lang="en-US" sz="2400" dirty="0">
                <a:ea typeface="Arial"/>
                <a:cs typeface="Arial"/>
                <a:sym typeface="Arial"/>
              </a:rPr>
              <a:t>can have a significant effect on performance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F681F-3A98-220F-577D-FB6DF32413D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Takeaways: Perception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8"/>
          <p:cNvSpPr txBox="1">
            <a:spLocks noGrp="1"/>
          </p:cNvSpPr>
          <p:nvPr>
            <p:ph type="body" idx="1"/>
          </p:nvPr>
        </p:nvSpPr>
        <p:spPr>
          <a:xfrm>
            <a:off x="3540369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Find a partner and open Tableau</a:t>
            </a:r>
            <a:endParaRPr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Choose a dataset from the course website 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Create a visualization that shows an interesting trend using one of the three color channels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Modify color usage in your visualization so that the interesting trend is lost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5FC97-22B7-088A-A951-6AF017EB9D5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Your turn!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9"/>
          <p:cNvSpPr txBox="1">
            <a:spLocks noGrp="1"/>
          </p:cNvSpPr>
          <p:nvPr>
            <p:ph type="body" idx="1"/>
          </p:nvPr>
        </p:nvSpPr>
        <p:spPr>
          <a:xfrm>
            <a:off x="3512820" y="94861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try?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learn about the data?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Can you imagine a scenario that might incline someone to choose your “bad” visualization instead of a better one?</a:t>
            </a:r>
            <a:endParaRPr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D9E18-35D9-58EE-4224-8A3274324C8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709481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 things are processed slowly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0494" b="10493"/>
          <a:stretch/>
        </p:blipFill>
        <p:spPr>
          <a:xfrm>
            <a:off x="3709481" y="1219200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F80FD2-B704-8190-A365-FDCEDEFF7B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3493477" y="216877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Others are incredibly fast</a:t>
            </a:r>
            <a:endParaRPr sz="24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E6256-D495-FD14-0A25-46B45278125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  <p:pic>
        <p:nvPicPr>
          <p:cNvPr id="3" name="Google Shape;139;p20">
            <a:extLst>
              <a:ext uri="{FF2B5EF4-FFF2-40B4-BE49-F238E27FC236}">
                <a16:creationId xmlns:a16="http://schemas.microsoft.com/office/drawing/2014/main" id="{0F3D0DFC-8916-80DD-2AFD-5753CF36626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494" b="10493"/>
          <a:stretch/>
        </p:blipFill>
        <p:spPr>
          <a:xfrm>
            <a:off x="3709481" y="1219200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46" name="Google Shape;146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l="48255" t="34045" r="48797" b="59096"/>
          <a:stretch/>
        </p:blipFill>
        <p:spPr>
          <a:xfrm>
            <a:off x="7679541" y="2666954"/>
            <a:ext cx="242587" cy="423348"/>
          </a:xfrm>
          <a:prstGeom prst="roundRect">
            <a:avLst>
              <a:gd name="adj" fmla="val 42157"/>
            </a:avLst>
          </a:prstGeom>
          <a:noFill/>
          <a:ln w="635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3516923" y="31066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Fast = “pre-attentive processing”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3516923" y="16822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Things that happen in &lt;200ms of visual stimulation</a:t>
            </a:r>
            <a:endParaRPr sz="2400" dirty="0"/>
          </a:p>
          <a:p>
            <a:pPr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Performed in parallel across the entire visual field</a:t>
            </a:r>
            <a:endParaRPr sz="2400" dirty="0"/>
          </a:p>
          <a:p>
            <a:pPr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Example… 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FA268-3636-06E9-A9CA-4084342E066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1092</TotalTime>
  <Words>1806</Words>
  <Application>Microsoft Macintosh PowerPoint</Application>
  <PresentationFormat>Widescreen</PresentationFormat>
  <Paragraphs>267</Paragraphs>
  <Slides>69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Corbel</vt:lpstr>
      <vt:lpstr>Merriweather Sans</vt:lpstr>
      <vt:lpstr>Roboto</vt:lpstr>
      <vt:lpstr>Wingdings 2</vt:lpstr>
      <vt:lpstr>Frame</vt:lpstr>
      <vt:lpstr>Communicating with Data – Perception and Color</vt:lpstr>
      <vt:lpstr>Plan for Today</vt:lpstr>
      <vt:lpstr>PowerPoint Presentation</vt:lpstr>
      <vt:lpstr>PowerPoint Presentation</vt:lpstr>
      <vt:lpstr>PowerPoint Presentation</vt:lpstr>
      <vt:lpstr>PowerPoint Presentation</vt:lpstr>
      <vt:lpstr>Some things are processed slowly</vt:lpstr>
      <vt:lpstr>Others are incredibly fast</vt:lpstr>
      <vt:lpstr>Fast = “pre-attentive processing”</vt:lpstr>
      <vt:lpstr>PowerPoint Presentation</vt:lpstr>
      <vt:lpstr>What did you see?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Ex. flicker can cause change blindness</vt:lpstr>
      <vt:lpstr>PowerPoint Presentation</vt:lpstr>
      <vt:lpstr>Emergence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Sometimes gestalt &amp; pre-attention compete</vt:lpstr>
      <vt:lpstr>PowerPoint Presentation</vt:lpstr>
      <vt:lpstr>PowerPoint Presentation</vt:lpstr>
      <vt:lpstr>Okay, what about attentive processing?</vt:lpstr>
      <vt:lpstr>“Apparent” magnitude</vt:lpstr>
      <vt:lpstr>Short term “working” memory is limited</vt:lpstr>
      <vt:lpstr>PowerPoint Presentation</vt:lpstr>
      <vt:lpstr>PowerPoint Presentation</vt:lpstr>
      <vt:lpstr>PowerPoint Presentation</vt:lpstr>
      <vt:lpstr>PowerPoint Presentation</vt:lpstr>
      <vt:lpstr>Caveat 1: color is perceived in context</vt:lpstr>
      <vt:lpstr>Caveat 2: difference is relative</vt:lpstr>
      <vt:lpstr>PowerPoint Presentation</vt:lpstr>
      <vt:lpstr>Caveat 2a: so are brightness and contrast</vt:lpstr>
      <vt:lpstr>Caveat 3: mental models &gt;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37</cp:revision>
  <dcterms:created xsi:type="dcterms:W3CDTF">2023-08-03T18:49:17Z</dcterms:created>
  <dcterms:modified xsi:type="dcterms:W3CDTF">2025-09-22T13:30:38Z</dcterms:modified>
</cp:coreProperties>
</file>